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4"/>
  </p:notesMasterIdLst>
  <p:sldIdLst>
    <p:sldId id="256" r:id="rId2"/>
    <p:sldId id="295" r:id="rId3"/>
    <p:sldId id="293" r:id="rId4"/>
    <p:sldId id="259" r:id="rId5"/>
    <p:sldId id="260" r:id="rId6"/>
    <p:sldId id="296" r:id="rId7"/>
    <p:sldId id="301" r:id="rId8"/>
    <p:sldId id="270" r:id="rId9"/>
    <p:sldId id="257" r:id="rId10"/>
    <p:sldId id="258" r:id="rId11"/>
    <p:sldId id="302" r:id="rId12"/>
    <p:sldId id="297" r:id="rId13"/>
    <p:sldId id="261" r:id="rId14"/>
    <p:sldId id="262" r:id="rId15"/>
    <p:sldId id="263" r:id="rId16"/>
    <p:sldId id="303" r:id="rId17"/>
    <p:sldId id="264" r:id="rId18"/>
    <p:sldId id="265" r:id="rId19"/>
    <p:sldId id="294" r:id="rId20"/>
    <p:sldId id="304" r:id="rId21"/>
    <p:sldId id="267" r:id="rId22"/>
    <p:sldId id="268" r:id="rId23"/>
    <p:sldId id="269" r:id="rId24"/>
    <p:sldId id="271" r:id="rId25"/>
    <p:sldId id="272" r:id="rId26"/>
    <p:sldId id="273" r:id="rId27"/>
    <p:sldId id="305" r:id="rId28"/>
    <p:sldId id="274" r:id="rId29"/>
    <p:sldId id="275" r:id="rId30"/>
    <p:sldId id="276" r:id="rId31"/>
    <p:sldId id="299" r:id="rId32"/>
    <p:sldId id="306" r:id="rId33"/>
    <p:sldId id="277" r:id="rId34"/>
    <p:sldId id="278" r:id="rId35"/>
    <p:sldId id="279" r:id="rId36"/>
    <p:sldId id="307" r:id="rId37"/>
    <p:sldId id="280" r:id="rId38"/>
    <p:sldId id="281" r:id="rId39"/>
    <p:sldId id="283" r:id="rId40"/>
    <p:sldId id="284" r:id="rId41"/>
    <p:sldId id="285" r:id="rId42"/>
    <p:sldId id="308"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30A46E-814B-43BD-91DF-C57653C5724D}" type="datetimeFigureOut">
              <a:rPr lang="en-US" smtClean="0"/>
              <a:t>6/24/2020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1942E5-B171-48A0-A0E8-FF9FB078B83B}" type="slidenum">
              <a:rPr lang="en-US" smtClean="0"/>
              <a:t>‹#›</a:t>
            </a:fld>
            <a:endParaRPr lang="en-US" dirty="0"/>
          </a:p>
        </p:txBody>
      </p:sp>
    </p:spTree>
    <p:extLst>
      <p:ext uri="{BB962C8B-B14F-4D97-AF65-F5344CB8AC3E}">
        <p14:creationId xmlns:p14="http://schemas.microsoft.com/office/powerpoint/2010/main" val="726833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8441E1E-CF07-44AE-840C-AB2685F4ECFF}" type="datetime1">
              <a:rPr lang="en-US" smtClean="0"/>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CDF646-9D17-42DB-878F-8E341697D5FE}" type="slidenum">
              <a:rPr lang="en-US" smtClean="0"/>
              <a:t>‹#›</a:t>
            </a:fld>
            <a:endParaRPr lang="en-US" dirty="0"/>
          </a:p>
        </p:txBody>
      </p:sp>
    </p:spTree>
    <p:extLst>
      <p:ext uri="{BB962C8B-B14F-4D97-AF65-F5344CB8AC3E}">
        <p14:creationId xmlns:p14="http://schemas.microsoft.com/office/powerpoint/2010/main" val="489709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D326C1-E711-4627-8DF5-29ED69AE88B8}" type="datetime1">
              <a:rPr lang="en-US" smtClean="0"/>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CDF646-9D17-42DB-878F-8E341697D5FE}" type="slidenum">
              <a:rPr lang="en-US" smtClean="0"/>
              <a:t>‹#›</a:t>
            </a:fld>
            <a:endParaRPr lang="en-US" dirty="0"/>
          </a:p>
        </p:txBody>
      </p:sp>
    </p:spTree>
    <p:extLst>
      <p:ext uri="{BB962C8B-B14F-4D97-AF65-F5344CB8AC3E}">
        <p14:creationId xmlns:p14="http://schemas.microsoft.com/office/powerpoint/2010/main" val="3132008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935FD3-979C-46EE-897D-03AC741F5BBA}" type="datetime1">
              <a:rPr lang="en-US" smtClean="0"/>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CDF646-9D17-42DB-878F-8E341697D5FE}" type="slidenum">
              <a:rPr lang="en-US" smtClean="0"/>
              <a:t>‹#›</a:t>
            </a:fld>
            <a:endParaRPr lang="en-US" dirty="0"/>
          </a:p>
        </p:txBody>
      </p:sp>
    </p:spTree>
    <p:extLst>
      <p:ext uri="{BB962C8B-B14F-4D97-AF65-F5344CB8AC3E}">
        <p14:creationId xmlns:p14="http://schemas.microsoft.com/office/powerpoint/2010/main" val="106592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6D4BEF-531D-4FF6-8F48-8944876EBCDD}" type="datetime1">
              <a:rPr lang="en-US" smtClean="0"/>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CDF646-9D17-42DB-878F-8E341697D5FE}" type="slidenum">
              <a:rPr lang="en-US" smtClean="0"/>
              <a:t>‹#›</a:t>
            </a:fld>
            <a:endParaRPr lang="en-US" dirty="0"/>
          </a:p>
        </p:txBody>
      </p:sp>
    </p:spTree>
    <p:extLst>
      <p:ext uri="{BB962C8B-B14F-4D97-AF65-F5344CB8AC3E}">
        <p14:creationId xmlns:p14="http://schemas.microsoft.com/office/powerpoint/2010/main" val="3361221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4F57C6-8FBE-410A-80A6-20BF1EFDCFD6}" type="datetime1">
              <a:rPr lang="en-US" smtClean="0"/>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CDF646-9D17-42DB-878F-8E341697D5FE}" type="slidenum">
              <a:rPr lang="en-US" smtClean="0"/>
              <a:t>‹#›</a:t>
            </a:fld>
            <a:endParaRPr lang="en-US" dirty="0"/>
          </a:p>
        </p:txBody>
      </p:sp>
    </p:spTree>
    <p:extLst>
      <p:ext uri="{BB962C8B-B14F-4D97-AF65-F5344CB8AC3E}">
        <p14:creationId xmlns:p14="http://schemas.microsoft.com/office/powerpoint/2010/main" val="928003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1B3960-36E4-4471-847A-A88A5BFEF4C2}" type="datetime1">
              <a:rPr lang="en-US" smtClean="0"/>
              <a:t>6/24/2020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CDF646-9D17-42DB-878F-8E341697D5FE}" type="slidenum">
              <a:rPr lang="en-US" smtClean="0"/>
              <a:t>‹#›</a:t>
            </a:fld>
            <a:endParaRPr lang="en-US" dirty="0"/>
          </a:p>
        </p:txBody>
      </p:sp>
    </p:spTree>
    <p:extLst>
      <p:ext uri="{BB962C8B-B14F-4D97-AF65-F5344CB8AC3E}">
        <p14:creationId xmlns:p14="http://schemas.microsoft.com/office/powerpoint/2010/main" val="3662392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378E56-AA16-4F2E-A706-0D96796E457C}" type="datetime1">
              <a:rPr lang="en-US" smtClean="0"/>
              <a:t>6/24/2020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DCDF646-9D17-42DB-878F-8E341697D5FE}" type="slidenum">
              <a:rPr lang="en-US" smtClean="0"/>
              <a:t>‹#›</a:t>
            </a:fld>
            <a:endParaRPr lang="en-US" dirty="0"/>
          </a:p>
        </p:txBody>
      </p:sp>
    </p:spTree>
    <p:extLst>
      <p:ext uri="{BB962C8B-B14F-4D97-AF65-F5344CB8AC3E}">
        <p14:creationId xmlns:p14="http://schemas.microsoft.com/office/powerpoint/2010/main" val="3778935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DF3B4F-4775-4E1F-BC1E-7CEAD942170E}" type="datetime1">
              <a:rPr lang="en-US" smtClean="0"/>
              <a:t>6/24/2020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DCDF646-9D17-42DB-878F-8E341697D5FE}" type="slidenum">
              <a:rPr lang="en-US" smtClean="0"/>
              <a:t>‹#›</a:t>
            </a:fld>
            <a:endParaRPr lang="en-US" dirty="0"/>
          </a:p>
        </p:txBody>
      </p:sp>
    </p:spTree>
    <p:extLst>
      <p:ext uri="{BB962C8B-B14F-4D97-AF65-F5344CB8AC3E}">
        <p14:creationId xmlns:p14="http://schemas.microsoft.com/office/powerpoint/2010/main" val="1040928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056C1E-A82A-4D78-8A2E-2F07771B119F}" type="datetime1">
              <a:rPr lang="en-US" smtClean="0"/>
              <a:t>6/24/2020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a:t>
            </a:fld>
            <a:endParaRPr lang="en-US" dirty="0"/>
          </a:p>
        </p:txBody>
      </p:sp>
    </p:spTree>
    <p:extLst>
      <p:ext uri="{BB962C8B-B14F-4D97-AF65-F5344CB8AC3E}">
        <p14:creationId xmlns:p14="http://schemas.microsoft.com/office/powerpoint/2010/main" val="2115040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3CB605-89FE-47D0-82B4-A0052F14B40C}" type="datetime1">
              <a:rPr lang="en-US" smtClean="0"/>
              <a:t>6/24/2020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CDF646-9D17-42DB-878F-8E341697D5FE}" type="slidenum">
              <a:rPr lang="en-US" smtClean="0"/>
              <a:t>‹#›</a:t>
            </a:fld>
            <a:endParaRPr lang="en-US" dirty="0"/>
          </a:p>
        </p:txBody>
      </p:sp>
    </p:spTree>
    <p:extLst>
      <p:ext uri="{BB962C8B-B14F-4D97-AF65-F5344CB8AC3E}">
        <p14:creationId xmlns:p14="http://schemas.microsoft.com/office/powerpoint/2010/main" val="1639304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C047305-5422-483B-873A-AE3DDC2182A9}" type="datetime1">
              <a:rPr lang="en-US" smtClean="0"/>
              <a:t>6/24/2020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CDF646-9D17-42DB-878F-8E341697D5FE}" type="slidenum">
              <a:rPr lang="en-US" smtClean="0"/>
              <a:t>‹#›</a:t>
            </a:fld>
            <a:endParaRPr lang="en-US" dirty="0"/>
          </a:p>
        </p:txBody>
      </p:sp>
    </p:spTree>
    <p:extLst>
      <p:ext uri="{BB962C8B-B14F-4D97-AF65-F5344CB8AC3E}">
        <p14:creationId xmlns:p14="http://schemas.microsoft.com/office/powerpoint/2010/main" val="4285217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F65D64-6FCE-4C80-95F9-9293D9B303E8}" type="datetime1">
              <a:rPr lang="en-US" smtClean="0"/>
              <a:t>6/24/2020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CDF646-9D17-42DB-878F-8E341697D5FE}" type="slidenum">
              <a:rPr lang="en-US" smtClean="0"/>
              <a:t>‹#›</a:t>
            </a:fld>
            <a:endParaRPr lang="en-US" dirty="0"/>
          </a:p>
        </p:txBody>
      </p:sp>
    </p:spTree>
    <p:extLst>
      <p:ext uri="{BB962C8B-B14F-4D97-AF65-F5344CB8AC3E}">
        <p14:creationId xmlns:p14="http://schemas.microsoft.com/office/powerpoint/2010/main" val="2673992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law.lis.virginia.gov/vacode/23.1-502" TargetMode="External"/><Relationship Id="rId2" Type="http://schemas.openxmlformats.org/officeDocument/2006/relationships/hyperlink" Target="http://law.lis.virginia.gov/vacode/23.1-50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6504"/>
            <a:ext cx="9144000" cy="2387600"/>
          </a:xfrm>
        </p:spPr>
        <p:txBody>
          <a:bodyPr/>
          <a:lstStyle/>
          <a:p>
            <a:r>
              <a:rPr lang="en-US" dirty="0"/>
              <a:t>Domicile Workshop</a:t>
            </a:r>
            <a:br>
              <a:rPr lang="en-US" dirty="0"/>
            </a:br>
            <a:r>
              <a:rPr lang="en-US" dirty="0"/>
              <a:t>New Legislation</a:t>
            </a:r>
          </a:p>
        </p:txBody>
      </p:sp>
      <p:sp>
        <p:nvSpPr>
          <p:cNvPr id="3" name="Subtitle 2"/>
          <p:cNvSpPr>
            <a:spLocks noGrp="1"/>
          </p:cNvSpPr>
          <p:nvPr>
            <p:ph type="subTitle" idx="1"/>
          </p:nvPr>
        </p:nvSpPr>
        <p:spPr/>
        <p:txBody>
          <a:bodyPr>
            <a:noAutofit/>
          </a:bodyPr>
          <a:lstStyle/>
          <a:p>
            <a:r>
              <a:rPr lang="en-US" sz="2800" dirty="0"/>
              <a:t>Presented by VACRAO</a:t>
            </a:r>
          </a:p>
          <a:p>
            <a:endParaRPr lang="en-US" sz="2800" dirty="0"/>
          </a:p>
          <a:p>
            <a:r>
              <a:rPr lang="en-US" sz="2800" dirty="0"/>
              <a:t>Lee Andes</a:t>
            </a:r>
          </a:p>
          <a:p>
            <a:r>
              <a:rPr lang="en-US" sz="2800" dirty="0"/>
              <a:t>SCHEV</a:t>
            </a:r>
          </a:p>
          <a:p>
            <a:endParaRPr lang="en-US" sz="2800" dirty="0"/>
          </a:p>
          <a:p>
            <a:r>
              <a:rPr lang="en-US" sz="2800" dirty="0"/>
              <a:t>June 23, 2020</a:t>
            </a:r>
          </a:p>
        </p:txBody>
      </p:sp>
    </p:spTree>
    <p:extLst>
      <p:ext uri="{BB962C8B-B14F-4D97-AF65-F5344CB8AC3E}">
        <p14:creationId xmlns:p14="http://schemas.microsoft.com/office/powerpoint/2010/main" val="869105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prstClr val="black"/>
                </a:solidFill>
              </a:rPr>
              <a:t>HB 447 – Dependents of active duty military members</a:t>
            </a:r>
            <a:endParaRPr lang="en-US" sz="4000" dirty="0"/>
          </a:p>
        </p:txBody>
      </p:sp>
      <p:sp>
        <p:nvSpPr>
          <p:cNvPr id="3" name="Content Placeholder 2"/>
          <p:cNvSpPr>
            <a:spLocks noGrp="1"/>
          </p:cNvSpPr>
          <p:nvPr>
            <p:ph idx="1"/>
          </p:nvPr>
        </p:nvSpPr>
        <p:spPr>
          <a:xfrm>
            <a:off x="838200" y="1825624"/>
            <a:ext cx="10515600" cy="4888537"/>
          </a:xfrm>
        </p:spPr>
        <p:txBody>
          <a:bodyPr>
            <a:normAutofit fontScale="85000" lnSpcReduction="10000"/>
          </a:bodyPr>
          <a:lstStyle/>
          <a:p>
            <a:pPr marL="0" indent="0">
              <a:buNone/>
            </a:pPr>
            <a:r>
              <a:rPr lang="en-US" b="1" dirty="0"/>
              <a:t>Guidance:</a:t>
            </a:r>
            <a:endParaRPr lang="en-US" dirty="0"/>
          </a:p>
          <a:p>
            <a:r>
              <a:rPr lang="en-US" sz="2600" dirty="0"/>
              <a:t>This is a “deemed as domiciled” determination under the military dependent exception.</a:t>
            </a:r>
          </a:p>
          <a:p>
            <a:r>
              <a:rPr lang="en-US" sz="2600" dirty="0"/>
              <a:t>Affects eligibility for in-state tuition and consideration for state financial aid.</a:t>
            </a:r>
          </a:p>
          <a:p>
            <a:endParaRPr lang="en-US" sz="1900" dirty="0"/>
          </a:p>
          <a:p>
            <a:pPr marL="0" indent="0">
              <a:buNone/>
            </a:pPr>
            <a:r>
              <a:rPr lang="en-US" sz="2600" dirty="0"/>
              <a:t>The institution should verify:</a:t>
            </a:r>
          </a:p>
          <a:p>
            <a:pPr lvl="0"/>
            <a:r>
              <a:rPr lang="en-US" sz="2600" dirty="0"/>
              <a:t>Whether the initial requirements for the provision have been met (follow current practice).</a:t>
            </a:r>
          </a:p>
          <a:p>
            <a:pPr lvl="0"/>
            <a:r>
              <a:rPr lang="en-US" sz="2600" dirty="0"/>
              <a:t>Whether the break in enrollment: </a:t>
            </a:r>
          </a:p>
          <a:p>
            <a:pPr lvl="1"/>
            <a:r>
              <a:rPr lang="en-US" sz="2600" dirty="0"/>
              <a:t>Is no more than one year (student missed no more than one fall and one spring term; in any order)</a:t>
            </a:r>
          </a:p>
          <a:p>
            <a:pPr lvl="1"/>
            <a:r>
              <a:rPr lang="en-US" sz="2600" dirty="0"/>
              <a:t>Is tangential to or overlapping a military reassignment of the military spouse/parent (verifiable through a copy of military orders and enrollment records).</a:t>
            </a:r>
          </a:p>
          <a:p>
            <a:pPr lvl="0"/>
            <a:r>
              <a:rPr lang="en-US" sz="2600" dirty="0"/>
              <a:t>Aside from the above documents, the institution need not conduct any further verification or determine specific reasons for the break in enrollment. </a:t>
            </a:r>
          </a:p>
        </p:txBody>
      </p:sp>
      <p:sp>
        <p:nvSpPr>
          <p:cNvPr id="4" name="Slide Number Placeholder 3"/>
          <p:cNvSpPr>
            <a:spLocks noGrp="1"/>
          </p:cNvSpPr>
          <p:nvPr>
            <p:ph type="sldNum" sz="quarter" idx="12"/>
          </p:nvPr>
        </p:nvSpPr>
        <p:spPr/>
        <p:txBody>
          <a:bodyPr/>
          <a:lstStyle/>
          <a:p>
            <a:fld id="{0DCDF646-9D17-42DB-878F-8E341697D5FE}" type="slidenum">
              <a:rPr lang="en-US" smtClean="0"/>
              <a:t>10</a:t>
            </a:fld>
            <a:endParaRPr lang="en-US" dirty="0"/>
          </a:p>
        </p:txBody>
      </p:sp>
    </p:spTree>
    <p:extLst>
      <p:ext uri="{BB962C8B-B14F-4D97-AF65-F5344CB8AC3E}">
        <p14:creationId xmlns:p14="http://schemas.microsoft.com/office/powerpoint/2010/main" val="2787930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447 – Dependents of active duty military members</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Questions</a:t>
            </a: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11</a:t>
            </a:fld>
            <a:endParaRPr lang="en-US" dirty="0"/>
          </a:p>
        </p:txBody>
      </p:sp>
    </p:spTree>
    <p:extLst>
      <p:ext uri="{BB962C8B-B14F-4D97-AF65-F5344CB8AC3E}">
        <p14:creationId xmlns:p14="http://schemas.microsoft.com/office/powerpoint/2010/main" val="2073675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Eligibility for financial aid</a:t>
            </a:r>
          </a:p>
        </p:txBody>
      </p:sp>
      <p:sp>
        <p:nvSpPr>
          <p:cNvPr id="3" name="Content Placeholder 2"/>
          <p:cNvSpPr>
            <a:spLocks noGrp="1"/>
          </p:cNvSpPr>
          <p:nvPr>
            <p:ph idx="1"/>
          </p:nvPr>
        </p:nvSpPr>
        <p:spPr/>
        <p:txBody>
          <a:bodyPr/>
          <a:lstStyle/>
          <a:p>
            <a:endParaRPr lang="en-US" dirty="0"/>
          </a:p>
          <a:p>
            <a:endParaRPr lang="en-US" dirty="0"/>
          </a:p>
          <a:p>
            <a:pPr marL="0" indent="0">
              <a:buNone/>
            </a:pPr>
            <a:r>
              <a:rPr lang="en-US" dirty="0"/>
              <a:t>From this point forward, the new legislation provides an alternate path to in-state tuition only and does not provide access to state financial aid.</a:t>
            </a:r>
          </a:p>
        </p:txBody>
      </p:sp>
      <p:sp>
        <p:nvSpPr>
          <p:cNvPr id="4" name="Slide Number Placeholder 3"/>
          <p:cNvSpPr>
            <a:spLocks noGrp="1"/>
          </p:cNvSpPr>
          <p:nvPr>
            <p:ph type="sldNum" sz="quarter" idx="12"/>
          </p:nvPr>
        </p:nvSpPr>
        <p:spPr/>
        <p:txBody>
          <a:bodyPr/>
          <a:lstStyle/>
          <a:p>
            <a:fld id="{0DCDF646-9D17-42DB-878F-8E341697D5FE}" type="slidenum">
              <a:rPr lang="en-US" smtClean="0"/>
              <a:t>12</a:t>
            </a:fld>
            <a:endParaRPr lang="en-US" dirty="0"/>
          </a:p>
        </p:txBody>
      </p:sp>
    </p:spTree>
    <p:extLst>
      <p:ext uri="{BB962C8B-B14F-4D97-AF65-F5344CB8AC3E}">
        <p14:creationId xmlns:p14="http://schemas.microsoft.com/office/powerpoint/2010/main" val="1758904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HB 1179 – Refugees and Special Immigrant Visas </a:t>
            </a:r>
          </a:p>
        </p:txBody>
      </p:sp>
      <p:sp>
        <p:nvSpPr>
          <p:cNvPr id="3" name="Content Placeholder 2"/>
          <p:cNvSpPr>
            <a:spLocks noGrp="1"/>
          </p:cNvSpPr>
          <p:nvPr>
            <p:ph idx="1"/>
          </p:nvPr>
        </p:nvSpPr>
        <p:spPr/>
        <p:txBody>
          <a:bodyPr/>
          <a:lstStyle/>
          <a:p>
            <a:pPr marL="0" indent="0">
              <a:buNone/>
            </a:pPr>
            <a:r>
              <a:rPr lang="en-US" dirty="0"/>
              <a:t>23.1-506</a:t>
            </a:r>
          </a:p>
          <a:p>
            <a:r>
              <a:rPr lang="en-US" i="1" dirty="0">
                <a:solidFill>
                  <a:srgbClr val="FF0000"/>
                </a:solidFill>
              </a:rPr>
              <a:t>Any individual who (i) was admitted to the United States as a refugee under 8 U.S.C. § 1157 within the previous two calendar years or (ii) received a Special Immigrant Visa that has been granted a status under P.L. 110-181 § 1244, P.L. 109-163 § 1059, or P.L. 111-8 § 602 within the previous two calendar years and, upon entering the United States, resided in the Commonwealth and continues to reside in the Commonwealth as a refugee or pursuant to such Special Immigrant Visa.</a:t>
            </a:r>
          </a:p>
        </p:txBody>
      </p:sp>
      <p:sp>
        <p:nvSpPr>
          <p:cNvPr id="4" name="Slide Number Placeholder 3"/>
          <p:cNvSpPr>
            <a:spLocks noGrp="1"/>
          </p:cNvSpPr>
          <p:nvPr>
            <p:ph type="sldNum" sz="quarter" idx="12"/>
          </p:nvPr>
        </p:nvSpPr>
        <p:spPr/>
        <p:txBody>
          <a:bodyPr/>
          <a:lstStyle/>
          <a:p>
            <a:fld id="{0DCDF646-9D17-42DB-878F-8E341697D5FE}" type="slidenum">
              <a:rPr lang="en-US" smtClean="0"/>
              <a:t>13</a:t>
            </a:fld>
            <a:endParaRPr lang="en-US" dirty="0"/>
          </a:p>
        </p:txBody>
      </p:sp>
    </p:spTree>
    <p:extLst>
      <p:ext uri="{BB962C8B-B14F-4D97-AF65-F5344CB8AC3E}">
        <p14:creationId xmlns:p14="http://schemas.microsoft.com/office/powerpoint/2010/main" val="1970635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HB 1179 – Refugees and Special Immigrant Visas </a:t>
            </a:r>
          </a:p>
        </p:txBody>
      </p:sp>
      <p:sp>
        <p:nvSpPr>
          <p:cNvPr id="3" name="Content Placeholder 2"/>
          <p:cNvSpPr>
            <a:spLocks noGrp="1"/>
          </p:cNvSpPr>
          <p:nvPr>
            <p:ph idx="1"/>
          </p:nvPr>
        </p:nvSpPr>
        <p:spPr>
          <a:xfrm>
            <a:off x="838200" y="1613190"/>
            <a:ext cx="10869202" cy="4847440"/>
          </a:xfrm>
        </p:spPr>
        <p:txBody>
          <a:bodyPr>
            <a:normAutofit fontScale="85000" lnSpcReduction="10000"/>
          </a:bodyPr>
          <a:lstStyle/>
          <a:p>
            <a:pPr marL="0" indent="0">
              <a:buNone/>
            </a:pPr>
            <a:r>
              <a:rPr lang="en-US" sz="2200" b="1" dirty="0"/>
              <a:t>Guidance	</a:t>
            </a:r>
            <a:endParaRPr lang="en-US" sz="2200" dirty="0"/>
          </a:p>
          <a:p>
            <a:pPr marL="0" indent="0">
              <a:buNone/>
            </a:pPr>
            <a:r>
              <a:rPr lang="en-US" sz="2200" dirty="0"/>
              <a:t>The student must be able to demonstrate:</a:t>
            </a:r>
          </a:p>
          <a:p>
            <a:pPr lvl="0"/>
            <a:r>
              <a:rPr lang="en-US" sz="2200" dirty="0"/>
              <a:t>Has current Refugee or </a:t>
            </a:r>
          </a:p>
          <a:p>
            <a:pPr lvl="0"/>
            <a:r>
              <a:rPr lang="en-US" sz="2200" dirty="0"/>
              <a:t>Special Immigrant Visa status:</a:t>
            </a:r>
          </a:p>
          <a:p>
            <a:pPr lvl="1"/>
            <a:r>
              <a:rPr lang="en-US" sz="2200" dirty="0"/>
              <a:t>Section 1244 of PL 110-181 refers to special immigrant visas available to Iraqis who helped in the war.</a:t>
            </a:r>
          </a:p>
          <a:p>
            <a:pPr lvl="1"/>
            <a:r>
              <a:rPr lang="en-US" sz="2200" dirty="0"/>
              <a:t>Section 1059 of PL 109-163 is for translators who assisted the military</a:t>
            </a:r>
          </a:p>
          <a:p>
            <a:pPr lvl="1"/>
            <a:r>
              <a:rPr lang="en-US" sz="2200" dirty="0"/>
              <a:t>Section   602 of PL 111-8, as amended, authorizes the issuance of Special Immigrant Visas to certain Afghan nationals who were employed:</a:t>
            </a:r>
          </a:p>
          <a:p>
            <a:pPr marL="914400" lvl="2" indent="0">
              <a:buNone/>
            </a:pPr>
            <a:r>
              <a:rPr lang="en-US" sz="1800" dirty="0"/>
              <a:t>-   by or on behalf of the U.S. government in Afghanistan, or</a:t>
            </a:r>
          </a:p>
          <a:p>
            <a:pPr marL="914400" lvl="2" indent="0">
              <a:buNone/>
            </a:pPr>
            <a:r>
              <a:rPr lang="en-US" sz="1800" dirty="0"/>
              <a:t>-   by the International Security Assistance Force (ISAF), or a successor mission, in a capacity that required the applicant to serve as an interpreter or translator for U.S. military personnel while traveling off-base with U.S. military personnel stationed at ISAF or to perform sensitive and trusted activities for U.S. military personnel stationed at ISAF.</a:t>
            </a:r>
          </a:p>
          <a:p>
            <a:pPr lvl="0"/>
            <a:endParaRPr lang="en-US" sz="500" dirty="0"/>
          </a:p>
          <a:p>
            <a:pPr lvl="0"/>
            <a:r>
              <a:rPr lang="en-US" sz="2200" dirty="0"/>
              <a:t>Such status was received within the last two calendar years</a:t>
            </a:r>
          </a:p>
          <a:p>
            <a:pPr lvl="1"/>
            <a:r>
              <a:rPr lang="en-US" sz="2200" dirty="0"/>
              <a:t>If the student is applying for the fall of 2020, the status must have been granted no earlier than January 1, 2018 (the “previous two calendar years” to fall 2020 are 2019 and 2018).</a:t>
            </a:r>
          </a:p>
          <a:p>
            <a:pPr lvl="0"/>
            <a:r>
              <a:rPr lang="en-US" sz="2200" dirty="0"/>
              <a:t>Initial and continued residence is in Virginia</a:t>
            </a: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14</a:t>
            </a:fld>
            <a:endParaRPr lang="en-US" dirty="0"/>
          </a:p>
        </p:txBody>
      </p:sp>
    </p:spTree>
    <p:extLst>
      <p:ext uri="{BB962C8B-B14F-4D97-AF65-F5344CB8AC3E}">
        <p14:creationId xmlns:p14="http://schemas.microsoft.com/office/powerpoint/2010/main" val="1363469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HB 1179 – Refugees and Special Immigrant Visas </a:t>
            </a:r>
          </a:p>
        </p:txBody>
      </p:sp>
      <p:sp>
        <p:nvSpPr>
          <p:cNvPr id="3" name="Content Placeholder 2"/>
          <p:cNvSpPr>
            <a:spLocks noGrp="1"/>
          </p:cNvSpPr>
          <p:nvPr>
            <p:ph idx="1"/>
          </p:nvPr>
        </p:nvSpPr>
        <p:spPr>
          <a:xfrm>
            <a:off x="838200" y="1640902"/>
            <a:ext cx="10515600" cy="4790932"/>
          </a:xfrm>
        </p:spPr>
        <p:txBody>
          <a:bodyPr>
            <a:normAutofit fontScale="85000" lnSpcReduction="10000"/>
          </a:bodyPr>
          <a:lstStyle/>
          <a:p>
            <a:pPr marL="0" indent="0">
              <a:buNone/>
            </a:pPr>
            <a:r>
              <a:rPr lang="en-US" sz="2400" b="1" dirty="0"/>
              <a:t>Administration: </a:t>
            </a:r>
          </a:p>
          <a:p>
            <a:pPr lvl="0"/>
            <a:r>
              <a:rPr lang="en-US" sz="2400" dirty="0"/>
              <a:t>Eligibility continues as long as: </a:t>
            </a:r>
          </a:p>
          <a:p>
            <a:pPr lvl="1"/>
            <a:r>
              <a:rPr lang="en-US" dirty="0"/>
              <a:t>The student is enrolled within the two-year window, </a:t>
            </a:r>
          </a:p>
          <a:p>
            <a:pPr lvl="1"/>
            <a:r>
              <a:rPr lang="en-US" dirty="0"/>
              <a:t>Retains the required Refugee or Special Immigrant Visa status and </a:t>
            </a:r>
          </a:p>
          <a:p>
            <a:pPr lvl="1"/>
            <a:r>
              <a:rPr lang="en-US" dirty="0"/>
              <a:t>Continues to reside in Virginia.  </a:t>
            </a:r>
          </a:p>
          <a:p>
            <a:pPr lvl="0"/>
            <a:r>
              <a:rPr lang="en-US" sz="2400" dirty="0"/>
              <a:t>Once no longer eligible under this provision, </a:t>
            </a:r>
          </a:p>
          <a:p>
            <a:pPr lvl="1"/>
            <a:r>
              <a:rPr lang="en-US" dirty="0"/>
              <a:t>Or sooner if able, the individual may be reviewed under the standard domicile review process. Students should be encouraged to establish domicile in Virginia as soon as practical and not wait for the two-year window to expire.</a:t>
            </a:r>
          </a:p>
          <a:p>
            <a:pPr lvl="1"/>
            <a:r>
              <a:rPr lang="en-US" dirty="0"/>
              <a:t>If the student is a dependent student and the parents are not eligible for domicile (due to legal status or currently residing in another country), the institution may consider whether the student is independent of the parents or review the domicile of the student even as a dependent student.</a:t>
            </a:r>
          </a:p>
          <a:p>
            <a:pPr lvl="1"/>
            <a:r>
              <a:rPr lang="en-US" dirty="0"/>
              <a:t>If the student is otherwise unable to demonstrate domicile or meet the requirements of another provision, the student must be assigned the out-of-state tuition rate.</a:t>
            </a:r>
          </a:p>
          <a:p>
            <a:pPr lvl="0"/>
            <a:r>
              <a:rPr lang="en-US" sz="2400" dirty="0"/>
              <a:t>This provision provides access to in-state tuition but not access to state financial aid.</a:t>
            </a: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15</a:t>
            </a:fld>
            <a:endParaRPr lang="en-US" dirty="0"/>
          </a:p>
        </p:txBody>
      </p:sp>
    </p:spTree>
    <p:extLst>
      <p:ext uri="{BB962C8B-B14F-4D97-AF65-F5344CB8AC3E}">
        <p14:creationId xmlns:p14="http://schemas.microsoft.com/office/powerpoint/2010/main" val="910307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1179 – Refugees and Special Immigrant Visas </a:t>
            </a:r>
            <a:endParaRPr lang="en-US" dirty="0"/>
          </a:p>
        </p:txBody>
      </p:sp>
      <p:sp>
        <p:nvSpPr>
          <p:cNvPr id="3" name="Content Placeholder 2"/>
          <p:cNvSpPr>
            <a:spLocks noGrp="1"/>
          </p:cNvSpPr>
          <p:nvPr>
            <p:ph idx="1"/>
          </p:nvPr>
        </p:nvSpPr>
        <p:spPr/>
        <p:txBody>
          <a:bodyPr/>
          <a:lstStyle/>
          <a:p>
            <a:endParaRPr lang="en-US" dirty="0"/>
          </a:p>
          <a:p>
            <a:pPr marL="0" indent="0">
              <a:buNone/>
            </a:pPr>
            <a:endParaRPr lang="en-US" dirty="0"/>
          </a:p>
          <a:p>
            <a:pPr marL="0" indent="0">
              <a:buNone/>
            </a:pPr>
            <a:endParaRPr lang="en-US" dirty="0"/>
          </a:p>
          <a:p>
            <a:pPr marL="0" indent="0" algn="ctr">
              <a:buNone/>
            </a:pPr>
            <a:r>
              <a:rPr lang="en-US" dirty="0"/>
              <a:t>Questions</a:t>
            </a:r>
          </a:p>
        </p:txBody>
      </p:sp>
      <p:sp>
        <p:nvSpPr>
          <p:cNvPr id="4" name="Slide Number Placeholder 3"/>
          <p:cNvSpPr>
            <a:spLocks noGrp="1"/>
          </p:cNvSpPr>
          <p:nvPr>
            <p:ph type="sldNum" sz="quarter" idx="12"/>
          </p:nvPr>
        </p:nvSpPr>
        <p:spPr/>
        <p:txBody>
          <a:bodyPr/>
          <a:lstStyle/>
          <a:p>
            <a:fld id="{0DCDF646-9D17-42DB-878F-8E341697D5FE}" type="slidenum">
              <a:rPr lang="en-US" smtClean="0"/>
              <a:t>16</a:t>
            </a:fld>
            <a:endParaRPr lang="en-US" dirty="0"/>
          </a:p>
        </p:txBody>
      </p:sp>
    </p:spTree>
    <p:extLst>
      <p:ext uri="{BB962C8B-B14F-4D97-AF65-F5344CB8AC3E}">
        <p14:creationId xmlns:p14="http://schemas.microsoft.com/office/powerpoint/2010/main" val="571162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SB 462 - Military members paying Virginia tax for ten years</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23.1-506</a:t>
            </a:r>
          </a:p>
          <a:p>
            <a:r>
              <a:rPr lang="en-US" i="1" dirty="0">
                <a:solidFill>
                  <a:srgbClr val="FF0000"/>
                </a:solidFill>
              </a:rPr>
              <a:t>Any child of an active duty member or veteran who claims Virginia as his home state and filed Virginia tax returns for at least 10 years during active duty service.</a:t>
            </a:r>
          </a:p>
        </p:txBody>
      </p:sp>
      <p:sp>
        <p:nvSpPr>
          <p:cNvPr id="4" name="Slide Number Placeholder 3"/>
          <p:cNvSpPr>
            <a:spLocks noGrp="1"/>
          </p:cNvSpPr>
          <p:nvPr>
            <p:ph type="sldNum" sz="quarter" idx="12"/>
          </p:nvPr>
        </p:nvSpPr>
        <p:spPr/>
        <p:txBody>
          <a:bodyPr/>
          <a:lstStyle/>
          <a:p>
            <a:fld id="{0DCDF646-9D17-42DB-878F-8E341697D5FE}" type="slidenum">
              <a:rPr lang="en-US" smtClean="0"/>
              <a:t>17</a:t>
            </a:fld>
            <a:endParaRPr lang="en-US" dirty="0"/>
          </a:p>
        </p:txBody>
      </p:sp>
    </p:spTree>
    <p:extLst>
      <p:ext uri="{BB962C8B-B14F-4D97-AF65-F5344CB8AC3E}">
        <p14:creationId xmlns:p14="http://schemas.microsoft.com/office/powerpoint/2010/main" val="2393963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prstClr val="black"/>
                </a:solidFill>
              </a:rPr>
              <a:t>SB 462 - Military members paying Virginia tax for ten years</a:t>
            </a:r>
            <a:endParaRPr lang="en-US" sz="3200" dirty="0"/>
          </a:p>
        </p:txBody>
      </p:sp>
      <p:sp>
        <p:nvSpPr>
          <p:cNvPr id="3" name="Content Placeholder 2"/>
          <p:cNvSpPr>
            <a:spLocks noGrp="1"/>
          </p:cNvSpPr>
          <p:nvPr>
            <p:ph idx="1"/>
          </p:nvPr>
        </p:nvSpPr>
        <p:spPr>
          <a:xfrm>
            <a:off x="838200" y="1556536"/>
            <a:ext cx="10515600" cy="5090844"/>
          </a:xfrm>
        </p:spPr>
        <p:txBody>
          <a:bodyPr>
            <a:normAutofit/>
          </a:bodyPr>
          <a:lstStyle/>
          <a:p>
            <a:pPr marL="0" indent="0">
              <a:buNone/>
            </a:pPr>
            <a:r>
              <a:rPr lang="en-US" sz="2200" b="1" dirty="0"/>
              <a:t>Guidance</a:t>
            </a:r>
            <a:endParaRPr lang="en-US" sz="2200" dirty="0"/>
          </a:p>
          <a:p>
            <a:pPr lvl="0"/>
            <a:r>
              <a:rPr lang="en-US" sz="2200" dirty="0"/>
              <a:t>Eligible student</a:t>
            </a:r>
          </a:p>
          <a:p>
            <a:pPr lvl="1"/>
            <a:r>
              <a:rPr lang="en-US" sz="2200" dirty="0"/>
              <a:t>Any child </a:t>
            </a:r>
          </a:p>
          <a:p>
            <a:pPr lvl="2"/>
            <a:r>
              <a:rPr lang="en-US" sz="2200" dirty="0"/>
              <a:t>Biological, Adopted, Step, and/or Foster; see definition under Title 37 U.S. Code § 401</a:t>
            </a:r>
          </a:p>
          <a:p>
            <a:pPr lvl="2"/>
            <a:r>
              <a:rPr lang="en-US" sz="2200" dirty="0"/>
              <a:t>Does not include the spouse.</a:t>
            </a:r>
          </a:p>
          <a:p>
            <a:pPr lvl="1"/>
            <a:r>
              <a:rPr lang="en-US" sz="2200" dirty="0"/>
              <a:t>whose parent was either</a:t>
            </a:r>
          </a:p>
          <a:p>
            <a:pPr lvl="2"/>
            <a:r>
              <a:rPr lang="en-US" sz="2200" dirty="0"/>
              <a:t>An active duty member or</a:t>
            </a:r>
          </a:p>
          <a:p>
            <a:pPr lvl="2"/>
            <a:r>
              <a:rPr lang="en-US" sz="2200" dirty="0"/>
              <a:t>Veteran</a:t>
            </a:r>
          </a:p>
          <a:p>
            <a:pPr lvl="1"/>
            <a:r>
              <a:rPr lang="en-US" sz="2200" dirty="0"/>
              <a:t>And such parent, while on active duty, claimed Virginia as the home of record</a:t>
            </a:r>
          </a:p>
          <a:p>
            <a:pPr lvl="1"/>
            <a:r>
              <a:rPr lang="en-US" sz="2200" dirty="0"/>
              <a:t>And such parent, for at least 10 years during active duty service, filed Virginia state tax returns</a:t>
            </a:r>
          </a:p>
        </p:txBody>
      </p:sp>
      <p:sp>
        <p:nvSpPr>
          <p:cNvPr id="4" name="Slide Number Placeholder 3"/>
          <p:cNvSpPr>
            <a:spLocks noGrp="1"/>
          </p:cNvSpPr>
          <p:nvPr>
            <p:ph type="sldNum" sz="quarter" idx="12"/>
          </p:nvPr>
        </p:nvSpPr>
        <p:spPr/>
        <p:txBody>
          <a:bodyPr/>
          <a:lstStyle/>
          <a:p>
            <a:fld id="{0DCDF646-9D17-42DB-878F-8E341697D5FE}" type="slidenum">
              <a:rPr lang="en-US" smtClean="0"/>
              <a:t>18</a:t>
            </a:fld>
            <a:endParaRPr lang="en-US" dirty="0"/>
          </a:p>
        </p:txBody>
      </p:sp>
    </p:spTree>
    <p:extLst>
      <p:ext uri="{BB962C8B-B14F-4D97-AF65-F5344CB8AC3E}">
        <p14:creationId xmlns:p14="http://schemas.microsoft.com/office/powerpoint/2010/main" val="3161896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SB 462 - Military members paying Virginia tax for ten years</a:t>
            </a:r>
            <a:endParaRPr lang="en-US" dirty="0"/>
          </a:p>
        </p:txBody>
      </p:sp>
      <p:sp>
        <p:nvSpPr>
          <p:cNvPr id="3" name="Content Placeholder 2"/>
          <p:cNvSpPr>
            <a:spLocks noGrp="1"/>
          </p:cNvSpPr>
          <p:nvPr>
            <p:ph idx="1"/>
          </p:nvPr>
        </p:nvSpPr>
        <p:spPr/>
        <p:txBody>
          <a:bodyPr>
            <a:normAutofit fontScale="92500" lnSpcReduction="10000"/>
          </a:bodyPr>
          <a:lstStyle/>
          <a:p>
            <a:pPr marL="0" lvl="0" indent="0">
              <a:buNone/>
            </a:pPr>
            <a:r>
              <a:rPr lang="en-US" sz="2200" b="1" u="sng" dirty="0">
                <a:solidFill>
                  <a:prstClr val="black"/>
                </a:solidFill>
              </a:rPr>
              <a:t>State taxes:</a:t>
            </a:r>
          </a:p>
          <a:p>
            <a:r>
              <a:rPr lang="en-US" sz="2200" dirty="0">
                <a:solidFill>
                  <a:prstClr val="black"/>
                </a:solidFill>
              </a:rPr>
              <a:t>Proof of filing Virginia state income taxes for at least ten years during active duty</a:t>
            </a:r>
          </a:p>
          <a:p>
            <a:r>
              <a:rPr lang="en-US" sz="2200" dirty="0">
                <a:solidFill>
                  <a:prstClr val="black"/>
                </a:solidFill>
              </a:rPr>
              <a:t>No restrictions on when state taxes were filed</a:t>
            </a:r>
          </a:p>
          <a:p>
            <a:r>
              <a:rPr lang="en-US" sz="2200" dirty="0">
                <a:solidFill>
                  <a:prstClr val="black"/>
                </a:solidFill>
              </a:rPr>
              <a:t>No requirement that the ten years of filing were continuous or current</a:t>
            </a:r>
          </a:p>
          <a:p>
            <a:r>
              <a:rPr lang="en-US" sz="2200" dirty="0">
                <a:solidFill>
                  <a:prstClr val="black"/>
                </a:solidFill>
              </a:rPr>
              <a:t>State tax returns must have been filed as Virginia legal resident</a:t>
            </a:r>
          </a:p>
          <a:p>
            <a:pPr marL="0" lvl="0" indent="0">
              <a:buNone/>
            </a:pPr>
            <a:endParaRPr lang="en-US" sz="2200" dirty="0">
              <a:solidFill>
                <a:prstClr val="black"/>
              </a:solidFill>
            </a:endParaRPr>
          </a:p>
          <a:p>
            <a:pPr marL="0" lvl="0" indent="0">
              <a:buNone/>
            </a:pPr>
            <a:r>
              <a:rPr lang="en-US" sz="2200" b="1" u="sng" dirty="0">
                <a:solidFill>
                  <a:prstClr val="black"/>
                </a:solidFill>
              </a:rPr>
              <a:t>Verification:</a:t>
            </a:r>
          </a:p>
          <a:p>
            <a:pPr lvl="0"/>
            <a:r>
              <a:rPr lang="en-US" sz="2200" dirty="0">
                <a:solidFill>
                  <a:prstClr val="black"/>
                </a:solidFill>
              </a:rPr>
              <a:t>Proof of current (military orders) or prior active duty status (DD-214)</a:t>
            </a:r>
          </a:p>
          <a:p>
            <a:pPr lvl="0"/>
            <a:r>
              <a:rPr lang="en-US" sz="2200" dirty="0">
                <a:solidFill>
                  <a:prstClr val="black"/>
                </a:solidFill>
              </a:rPr>
              <a:t>Proof of having Virginia as home of record during active service </a:t>
            </a:r>
          </a:p>
          <a:p>
            <a:pPr lvl="0"/>
            <a:r>
              <a:rPr lang="en-US" sz="2200" dirty="0"/>
              <a:t>Proof of filing Virginia state income taxes for at least ten years during active duty</a:t>
            </a:r>
          </a:p>
          <a:p>
            <a:pPr lvl="1"/>
            <a:r>
              <a:rPr lang="en-US" sz="2200" dirty="0"/>
              <a:t>For example, tax transcript or copies of Leave and Earnings Statement.</a:t>
            </a:r>
          </a:p>
          <a:p>
            <a:pPr lvl="0"/>
            <a:r>
              <a:rPr lang="en-US" sz="2200" dirty="0"/>
              <a:t>This provision provides access to in-state tuition but not access to state financial aid.</a:t>
            </a:r>
          </a:p>
          <a:p>
            <a:endParaRPr lang="en-US" sz="2200" dirty="0"/>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19</a:t>
            </a:fld>
            <a:endParaRPr lang="en-US" dirty="0"/>
          </a:p>
        </p:txBody>
      </p:sp>
    </p:spTree>
    <p:extLst>
      <p:ext uri="{BB962C8B-B14F-4D97-AF65-F5344CB8AC3E}">
        <p14:creationId xmlns:p14="http://schemas.microsoft.com/office/powerpoint/2010/main" val="856088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Explanation of guidance</a:t>
            </a:r>
          </a:p>
        </p:txBody>
      </p:sp>
      <p:sp>
        <p:nvSpPr>
          <p:cNvPr id="3" name="Content Placeholder 2"/>
          <p:cNvSpPr>
            <a:spLocks noGrp="1"/>
          </p:cNvSpPr>
          <p:nvPr>
            <p:ph idx="1"/>
          </p:nvPr>
        </p:nvSpPr>
        <p:spPr/>
        <p:txBody>
          <a:bodyPr/>
          <a:lstStyle/>
          <a:p>
            <a:endParaRPr lang="en-US" dirty="0"/>
          </a:p>
          <a:p>
            <a:r>
              <a:rPr lang="en-US" dirty="0"/>
              <a:t>The following guidance represents a best good-faith effort to enable institutions to implement new legislation.</a:t>
            </a:r>
          </a:p>
          <a:p>
            <a:endParaRPr lang="en-US" dirty="0"/>
          </a:p>
          <a:p>
            <a:r>
              <a:rPr lang="en-US" dirty="0"/>
              <a:t>This guidance is actively under review and may some parts may be subject to change.</a:t>
            </a:r>
          </a:p>
          <a:p>
            <a:endParaRPr lang="en-US" dirty="0"/>
          </a:p>
          <a:p>
            <a:r>
              <a:rPr lang="en-US" dirty="0"/>
              <a:t>SCHEV will endeavor to keep all institutions updated accordingly.</a:t>
            </a: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2</a:t>
            </a:fld>
            <a:endParaRPr lang="en-US" dirty="0"/>
          </a:p>
        </p:txBody>
      </p:sp>
    </p:spTree>
    <p:extLst>
      <p:ext uri="{BB962C8B-B14F-4D97-AF65-F5344CB8AC3E}">
        <p14:creationId xmlns:p14="http://schemas.microsoft.com/office/powerpoint/2010/main" val="739216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SB 462 - Military members paying Virginia tax for ten years</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Questions</a:t>
            </a:r>
          </a:p>
        </p:txBody>
      </p:sp>
      <p:sp>
        <p:nvSpPr>
          <p:cNvPr id="4" name="Slide Number Placeholder 3"/>
          <p:cNvSpPr>
            <a:spLocks noGrp="1"/>
          </p:cNvSpPr>
          <p:nvPr>
            <p:ph type="sldNum" sz="quarter" idx="12"/>
          </p:nvPr>
        </p:nvSpPr>
        <p:spPr/>
        <p:txBody>
          <a:bodyPr/>
          <a:lstStyle/>
          <a:p>
            <a:fld id="{0DCDF646-9D17-42DB-878F-8E341697D5FE}" type="slidenum">
              <a:rPr lang="en-US" smtClean="0"/>
              <a:t>20</a:t>
            </a:fld>
            <a:endParaRPr lang="en-US" dirty="0"/>
          </a:p>
        </p:txBody>
      </p:sp>
    </p:spTree>
    <p:extLst>
      <p:ext uri="{BB962C8B-B14F-4D97-AF65-F5344CB8AC3E}">
        <p14:creationId xmlns:p14="http://schemas.microsoft.com/office/powerpoint/2010/main" val="2151520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HB 1547 /  SB 935 – In-state tuition for high school completers</a:t>
            </a:r>
          </a:p>
        </p:txBody>
      </p:sp>
      <p:sp>
        <p:nvSpPr>
          <p:cNvPr id="3" name="Content Placeholder 2"/>
          <p:cNvSpPr>
            <a:spLocks noGrp="1"/>
          </p:cNvSpPr>
          <p:nvPr>
            <p:ph idx="1"/>
          </p:nvPr>
        </p:nvSpPr>
        <p:spPr>
          <a:xfrm>
            <a:off x="838200" y="1391515"/>
            <a:ext cx="10515600" cy="4732193"/>
          </a:xfrm>
        </p:spPr>
        <p:txBody>
          <a:bodyPr>
            <a:normAutofit fontScale="25000" lnSpcReduction="20000"/>
          </a:bodyPr>
          <a:lstStyle/>
          <a:p>
            <a:pPr marL="0" indent="0">
              <a:buNone/>
            </a:pPr>
            <a:r>
              <a:rPr lang="en-US" sz="9600" i="1" dirty="0">
                <a:solidFill>
                  <a:srgbClr val="FF0000"/>
                </a:solidFill>
              </a:rPr>
              <a:t>§ 23.1-506. Eligibility for in-state tuition; exception; certain out-of-state and high school students.</a:t>
            </a:r>
            <a:endParaRPr lang="en-US" sz="9600" dirty="0">
              <a:solidFill>
                <a:srgbClr val="FF0000"/>
              </a:solidFill>
            </a:endParaRPr>
          </a:p>
          <a:p>
            <a:pPr marL="0" indent="0">
              <a:buNone/>
            </a:pPr>
            <a:r>
              <a:rPr lang="en-US" sz="9600" i="1" dirty="0">
                <a:solidFill>
                  <a:srgbClr val="FF0000"/>
                </a:solidFill>
              </a:rPr>
              <a:t> A. Notwithstanding § 23.1-502 or any other provision of law to the contrary, the following students are eligible for in-state tuition charges regardless of domicile:</a:t>
            </a:r>
            <a:endParaRPr lang="en-US" sz="9600" dirty="0">
              <a:solidFill>
                <a:srgbClr val="FF0000"/>
              </a:solidFill>
            </a:endParaRPr>
          </a:p>
          <a:p>
            <a:pPr marL="0" indent="0">
              <a:buNone/>
            </a:pPr>
            <a:r>
              <a:rPr lang="en-US" sz="2000" dirty="0">
                <a:solidFill>
                  <a:srgbClr val="FF0000"/>
                </a:solidFill>
              </a:rPr>
              <a:t> </a:t>
            </a:r>
          </a:p>
          <a:p>
            <a:pPr marL="0" indent="0">
              <a:buNone/>
            </a:pPr>
            <a:r>
              <a:rPr lang="en-US" sz="9600" i="1" dirty="0">
                <a:solidFill>
                  <a:srgbClr val="FF0000"/>
                </a:solidFill>
              </a:rPr>
              <a:t>Any student who </a:t>
            </a:r>
          </a:p>
          <a:p>
            <a:pPr marL="0" indent="0">
              <a:buNone/>
            </a:pPr>
            <a:r>
              <a:rPr lang="en-US" sz="9600" i="1" dirty="0">
                <a:solidFill>
                  <a:srgbClr val="FF0000"/>
                </a:solidFill>
              </a:rPr>
              <a:t>(i) attended high school for at least two years in the Commonwealth and either</a:t>
            </a:r>
            <a:endParaRPr lang="en-US" sz="9600" dirty="0">
              <a:solidFill>
                <a:srgbClr val="FF0000"/>
              </a:solidFill>
            </a:endParaRPr>
          </a:p>
          <a:p>
            <a:pPr marL="0" indent="0">
              <a:buNone/>
            </a:pPr>
            <a:r>
              <a:rPr lang="en-US" sz="9600" i="1" dirty="0">
                <a:solidFill>
                  <a:srgbClr val="FF0000"/>
                </a:solidFill>
              </a:rPr>
              <a:t>	(a) graduated on or after July 1, 2008, from a public or private high school 	     or program of home instruction in the Commonwealth or </a:t>
            </a:r>
            <a:endParaRPr lang="en-US" sz="9600" dirty="0">
              <a:solidFill>
                <a:srgbClr val="FF0000"/>
              </a:solidFill>
            </a:endParaRPr>
          </a:p>
          <a:p>
            <a:pPr marL="0" indent="0">
              <a:buNone/>
            </a:pPr>
            <a:r>
              <a:rPr lang="en-US" sz="9600" i="1" dirty="0">
                <a:solidFill>
                  <a:srgbClr val="FF0000"/>
                </a:solidFill>
              </a:rPr>
              <a:t>	(b) passed on or after July 1, 2008, a high school equivalency examination 	  	     approved by the Secretary of Education; </a:t>
            </a:r>
            <a:endParaRPr lang="en-US" sz="9600" dirty="0">
              <a:solidFill>
                <a:srgbClr val="FF0000"/>
              </a:solidFill>
            </a:endParaRPr>
          </a:p>
          <a:p>
            <a:pPr marL="0" lvl="0" indent="0">
              <a:buNone/>
            </a:pPr>
            <a:r>
              <a:rPr lang="en-US" sz="9600" i="1" dirty="0">
                <a:solidFill>
                  <a:srgbClr val="FF0000"/>
                </a:solidFill>
              </a:rPr>
              <a:t>(ii) has submitted evidence that he or, in the case of a dependent student, at least one parent, guardian, or person standing in loco parentis has filed, unless exempted by state law, Virginia income tax returns for at least two years prior to the date of registration or enrollment; and </a:t>
            </a:r>
            <a:endParaRPr lang="en-US" sz="9600" dirty="0">
              <a:solidFill>
                <a:srgbClr val="FF0000"/>
              </a:solidFill>
            </a:endParaRPr>
          </a:p>
          <a:p>
            <a:pPr marL="0" lvl="0" indent="0">
              <a:buNone/>
            </a:pPr>
            <a:r>
              <a:rPr lang="en-US" sz="9600" i="1" dirty="0">
                <a:solidFill>
                  <a:srgbClr val="FF0000"/>
                </a:solidFill>
              </a:rPr>
              <a:t>(iii) registers as an entering student or is enrolled in a public institution of higher education in the Commonwealth.</a:t>
            </a:r>
            <a:r>
              <a:rPr lang="en-US" sz="7200" i="1" dirty="0">
                <a:solidFill>
                  <a:srgbClr val="FF0000"/>
                </a:solidFill>
              </a:rPr>
              <a:t> </a:t>
            </a:r>
            <a:endParaRPr lang="en-US" sz="7200" dirty="0">
              <a:solidFill>
                <a:srgbClr val="FF0000"/>
              </a:solidFill>
            </a:endParaRPr>
          </a:p>
          <a:p>
            <a:pPr marL="0" indent="0">
              <a:buNone/>
            </a:pPr>
            <a:r>
              <a:rPr lang="en-US" sz="6400" dirty="0">
                <a:solidFill>
                  <a:srgbClr val="FF0000"/>
                </a:solidFill>
              </a:rPr>
              <a:t> </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0DCDF646-9D17-42DB-878F-8E341697D5FE}" type="slidenum">
              <a:rPr lang="en-US" smtClean="0"/>
              <a:t>21</a:t>
            </a:fld>
            <a:endParaRPr lang="en-US" dirty="0"/>
          </a:p>
        </p:txBody>
      </p:sp>
    </p:spTree>
    <p:extLst>
      <p:ext uri="{BB962C8B-B14F-4D97-AF65-F5344CB8AC3E}">
        <p14:creationId xmlns:p14="http://schemas.microsoft.com/office/powerpoint/2010/main" val="2789663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  SB 935 – In-state tuition for high school completers</a:t>
            </a:r>
            <a:endParaRPr lang="en-US" dirty="0"/>
          </a:p>
        </p:txBody>
      </p:sp>
      <p:sp>
        <p:nvSpPr>
          <p:cNvPr id="3" name="Content Placeholder 2"/>
          <p:cNvSpPr>
            <a:spLocks noGrp="1"/>
          </p:cNvSpPr>
          <p:nvPr>
            <p:ph idx="1"/>
          </p:nvPr>
        </p:nvSpPr>
        <p:spPr/>
        <p:txBody>
          <a:bodyPr>
            <a:normAutofit lnSpcReduction="10000"/>
          </a:bodyPr>
          <a:lstStyle/>
          <a:p>
            <a:pPr marL="0" indent="0">
              <a:lnSpc>
                <a:spcPct val="100000"/>
              </a:lnSpc>
              <a:spcBef>
                <a:spcPts val="600"/>
              </a:spcBef>
              <a:buNone/>
            </a:pPr>
            <a:r>
              <a:rPr lang="en-US" sz="2400" i="1" dirty="0">
                <a:solidFill>
                  <a:srgbClr val="FF0000"/>
                </a:solidFill>
              </a:rPr>
              <a:t>Students who meet these criteria shall be eligible for in-state tuition regardless of their citizenship or immigration status, except that students with currently valid visas issued under 8 U.S.C. § 1101(a)(15)(F), 1101(a)(15)(H)(iii), 1101(a)(15)(J) (including only students or trainees), or 1101(a)(15)(M) are not eligible. </a:t>
            </a:r>
            <a:endParaRPr lang="en-US" sz="2400" dirty="0">
              <a:solidFill>
                <a:srgbClr val="FF0000"/>
              </a:solidFill>
            </a:endParaRPr>
          </a:p>
          <a:p>
            <a:pPr marL="0" indent="0">
              <a:lnSpc>
                <a:spcPct val="100000"/>
              </a:lnSpc>
              <a:spcBef>
                <a:spcPts val="600"/>
              </a:spcBef>
              <a:buNone/>
            </a:pPr>
            <a:r>
              <a:rPr lang="en-US" sz="1200" i="1" dirty="0">
                <a:solidFill>
                  <a:srgbClr val="FF0000"/>
                </a:solidFill>
              </a:rPr>
              <a:t> </a:t>
            </a:r>
            <a:endParaRPr lang="en-US" sz="1200" dirty="0">
              <a:solidFill>
                <a:srgbClr val="FF0000"/>
              </a:solidFill>
            </a:endParaRPr>
          </a:p>
          <a:p>
            <a:pPr marL="0" indent="0">
              <a:lnSpc>
                <a:spcPct val="100000"/>
              </a:lnSpc>
              <a:spcBef>
                <a:spcPts val="600"/>
              </a:spcBef>
              <a:buNone/>
            </a:pPr>
            <a:r>
              <a:rPr lang="en-US" sz="2400" i="1" dirty="0">
                <a:solidFill>
                  <a:srgbClr val="FF0000"/>
                </a:solidFill>
              </a:rPr>
              <a:t>Information obtained in the implementation of this subdivision shall only be used or disclosed to individuals other than the student for purposes of determining in-state tuition eligibility.</a:t>
            </a:r>
            <a:endParaRPr lang="en-US" sz="2400" dirty="0">
              <a:solidFill>
                <a:srgbClr val="FF0000"/>
              </a:solidFill>
            </a:endParaRPr>
          </a:p>
          <a:p>
            <a:pPr marL="0" indent="0">
              <a:lnSpc>
                <a:spcPct val="100000"/>
              </a:lnSpc>
              <a:spcBef>
                <a:spcPts val="600"/>
              </a:spcBef>
              <a:buNone/>
            </a:pPr>
            <a:r>
              <a:rPr lang="en-US" sz="1100" dirty="0">
                <a:solidFill>
                  <a:srgbClr val="FF0000"/>
                </a:solidFill>
              </a:rPr>
              <a:t> </a:t>
            </a:r>
          </a:p>
          <a:p>
            <a:pPr marL="0" indent="0">
              <a:lnSpc>
                <a:spcPct val="100000"/>
              </a:lnSpc>
              <a:spcBef>
                <a:spcPts val="600"/>
              </a:spcBef>
              <a:buNone/>
            </a:pPr>
            <a:r>
              <a:rPr lang="en-US" sz="2400" i="1" dirty="0">
                <a:solidFill>
                  <a:srgbClr val="FF0000"/>
                </a:solidFill>
              </a:rPr>
              <a:t>Any non-Virginia student granted in-state tuition pursuant to this subsection shall be counted as a Virginia student for the purposes of determining college admissions, enrollment, and tuition and fee revenue policies.</a:t>
            </a:r>
            <a:endParaRPr lang="en-US" sz="2400"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22</a:t>
            </a:fld>
            <a:endParaRPr lang="en-US" dirty="0"/>
          </a:p>
        </p:txBody>
      </p:sp>
    </p:spTree>
    <p:extLst>
      <p:ext uri="{BB962C8B-B14F-4D97-AF65-F5344CB8AC3E}">
        <p14:creationId xmlns:p14="http://schemas.microsoft.com/office/powerpoint/2010/main" val="3576061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  SB 935 – In-state tuition for high school completers</a:t>
            </a:r>
            <a:endParaRPr lang="en-US" dirty="0"/>
          </a:p>
        </p:txBody>
      </p:sp>
      <p:sp>
        <p:nvSpPr>
          <p:cNvPr id="3" name="Content Placeholder 2"/>
          <p:cNvSpPr>
            <a:spLocks noGrp="1"/>
          </p:cNvSpPr>
          <p:nvPr>
            <p:ph idx="1"/>
          </p:nvPr>
        </p:nvSpPr>
        <p:spPr/>
        <p:txBody>
          <a:bodyPr/>
          <a:lstStyle/>
          <a:p>
            <a:pPr marL="0" indent="0">
              <a:buNone/>
            </a:pPr>
            <a:r>
              <a:rPr lang="en-US" b="1" u="sng" dirty="0"/>
              <a:t>High school attendance and completion:</a:t>
            </a:r>
            <a:endParaRPr lang="en-US" dirty="0"/>
          </a:p>
          <a:p>
            <a:endParaRPr lang="en-US" dirty="0"/>
          </a:p>
          <a:p>
            <a:r>
              <a:rPr lang="en-US" sz="2400" i="1" dirty="0">
                <a:solidFill>
                  <a:srgbClr val="FF0000"/>
                </a:solidFill>
              </a:rPr>
              <a:t>(i) attended high school for at least two years in the Commonwealth and either (a) graduated on or after July 1, 2008, from a public or private high school or program of home instruction in the Commonwealth or (b) passed on or after July 1, 2008, a high school equivalency examination approved by the Secretary of Education;</a:t>
            </a:r>
            <a:endParaRPr lang="en-US" sz="2400"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23</a:t>
            </a:fld>
            <a:endParaRPr lang="en-US" dirty="0"/>
          </a:p>
        </p:txBody>
      </p:sp>
    </p:spTree>
    <p:extLst>
      <p:ext uri="{BB962C8B-B14F-4D97-AF65-F5344CB8AC3E}">
        <p14:creationId xmlns:p14="http://schemas.microsoft.com/office/powerpoint/2010/main" val="1788348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  SB 935 – In-state tuition for high school completers</a:t>
            </a:r>
            <a:endParaRPr lang="en-US" dirty="0"/>
          </a:p>
        </p:txBody>
      </p:sp>
      <p:sp>
        <p:nvSpPr>
          <p:cNvPr id="3" name="Content Placeholder 2"/>
          <p:cNvSpPr>
            <a:spLocks noGrp="1"/>
          </p:cNvSpPr>
          <p:nvPr>
            <p:ph idx="1"/>
          </p:nvPr>
        </p:nvSpPr>
        <p:spPr/>
        <p:txBody>
          <a:bodyPr>
            <a:normAutofit fontScale="92500" lnSpcReduction="10000"/>
          </a:bodyPr>
          <a:lstStyle/>
          <a:p>
            <a:pPr marL="0" marR="0" indent="0">
              <a:lnSpc>
                <a:spcPct val="107000"/>
              </a:lnSpc>
              <a:spcBef>
                <a:spcPts val="0"/>
              </a:spcBef>
              <a:spcAft>
                <a:spcPts val="0"/>
              </a:spcAft>
              <a:buNone/>
            </a:pPr>
            <a:r>
              <a:rPr lang="en-US" sz="2600" b="1" u="sng"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High school attendance</a:t>
            </a:r>
            <a:endParaRPr lang="en-US" sz="2200" b="1" u="sng"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b="1" dirty="0"/>
              <a:t>Proof of Enrollment</a:t>
            </a:r>
            <a:r>
              <a:rPr lang="en-US" dirty="0"/>
              <a:t> is verified by either copy of school transcript, letter from school showing dates of attendance, or, in the case of home school students, evidence that the letter of intent has been filed with the local school district for each period of enrollment.</a:t>
            </a:r>
            <a:endParaRPr lang="en-US" sz="2000" dirty="0"/>
          </a:p>
          <a:p>
            <a:endParaRPr lang="en-US" sz="1300" dirty="0"/>
          </a:p>
          <a:p>
            <a:pPr lvl="1"/>
            <a:r>
              <a:rPr lang="en-US" b="1" dirty="0"/>
              <a:t>High school</a:t>
            </a:r>
            <a:r>
              <a:rPr lang="en-US" dirty="0"/>
              <a:t> refers to the freshmen (grade 9), sophomore (grade 10), junior (grade 11) and senior (grade 12) years. School attendance during lower grade levels does not count toward the requirement.</a:t>
            </a:r>
            <a:endParaRPr lang="en-US" sz="2000" dirty="0"/>
          </a:p>
          <a:p>
            <a:pPr marL="0" indent="0">
              <a:buNone/>
            </a:pPr>
            <a:r>
              <a:rPr lang="en-US" sz="1300" dirty="0"/>
              <a:t> </a:t>
            </a:r>
          </a:p>
          <a:p>
            <a:pPr lvl="1"/>
            <a:r>
              <a:rPr lang="en-US" b="1" dirty="0"/>
              <a:t>Recognized schools:</a:t>
            </a:r>
            <a:r>
              <a:rPr lang="en-US" dirty="0"/>
              <a:t> The student’s high school attendance for two years could be in either a Virginia public school or Virginia private school or enrollment in a home school curriculum as recognized by the Virginia public school district superintendent.</a:t>
            </a:r>
            <a:endParaRPr lang="en-US" sz="2000" dirty="0"/>
          </a:p>
          <a:p>
            <a:pPr marL="0" indent="0">
              <a:buNone/>
            </a:pPr>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24</a:t>
            </a:fld>
            <a:endParaRPr lang="en-US" dirty="0"/>
          </a:p>
        </p:txBody>
      </p:sp>
    </p:spTree>
    <p:extLst>
      <p:ext uri="{BB962C8B-B14F-4D97-AF65-F5344CB8AC3E}">
        <p14:creationId xmlns:p14="http://schemas.microsoft.com/office/powerpoint/2010/main" val="2512193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  SB 935 – In-state tuition for high school completers</a:t>
            </a:r>
            <a:endParaRPr lang="en-US" dirty="0"/>
          </a:p>
        </p:txBody>
      </p:sp>
      <p:sp>
        <p:nvSpPr>
          <p:cNvPr id="3" name="Content Placeholder 2"/>
          <p:cNvSpPr>
            <a:spLocks noGrp="1"/>
          </p:cNvSpPr>
          <p:nvPr>
            <p:ph idx="1"/>
          </p:nvPr>
        </p:nvSpPr>
        <p:spPr/>
        <p:txBody>
          <a:bodyPr>
            <a:normAutofit fontScale="92500" lnSpcReduction="20000"/>
          </a:bodyPr>
          <a:lstStyle/>
          <a:p>
            <a:pPr lvl="0">
              <a:lnSpc>
                <a:spcPct val="107000"/>
              </a:lnSpc>
              <a:spcBef>
                <a:spcPts val="0"/>
              </a:spcBef>
            </a:pPr>
            <a:r>
              <a:rPr lang="en-US" sz="26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For minimum of two full years</a:t>
            </a:r>
            <a:endParaRPr lang="en-US" b="1" dirty="0"/>
          </a:p>
          <a:p>
            <a:pPr lvl="1"/>
            <a:r>
              <a:rPr lang="en-US" dirty="0"/>
              <a:t>The student must demonstrate enrollment into a Virginia high school or combination of Virginia high schools for two full years prior to the date of initial enrollment into a Virginia college. These years need not be successive and may include partial years. Examples include:</a:t>
            </a:r>
            <a:endParaRPr lang="en-US" sz="2000" dirty="0"/>
          </a:p>
          <a:p>
            <a:pPr lvl="2">
              <a:buFont typeface="Wingdings" panose="05000000000000000000" pitchFamily="2" charset="2"/>
              <a:buChar char="ü"/>
            </a:pPr>
            <a:r>
              <a:rPr lang="en-US" dirty="0"/>
              <a:t>Student began enrollment as of first day of classes in fall 2017 and maintained enrollment through graduation in May 2019. The student completed two full years: 2017-18 and 2018-19.</a:t>
            </a:r>
            <a:endParaRPr lang="en-US" sz="1800" dirty="0"/>
          </a:p>
          <a:p>
            <a:pPr lvl="2">
              <a:buFont typeface="Wingdings" panose="05000000000000000000" pitchFamily="2" charset="2"/>
              <a:buChar char="ü"/>
            </a:pPr>
            <a:r>
              <a:rPr lang="en-US" dirty="0"/>
              <a:t>Student began enrollment as of January 2017 and maintained enrollment in any Virginia school through December 2018. The student completed two full years: half year of January to May 2017, full year of 2017-18, and additional half year August to December 2018.</a:t>
            </a:r>
            <a:endParaRPr lang="en-US" sz="1800" dirty="0"/>
          </a:p>
          <a:p>
            <a:pPr lvl="2">
              <a:buFont typeface="Wingdings" panose="05000000000000000000" pitchFamily="2" charset="2"/>
              <a:buChar char="ü"/>
            </a:pPr>
            <a:r>
              <a:rPr lang="en-US" dirty="0"/>
              <a:t>Student completed the full 9</a:t>
            </a:r>
            <a:r>
              <a:rPr lang="en-US" baseline="30000" dirty="0"/>
              <a:t>th</a:t>
            </a:r>
            <a:r>
              <a:rPr lang="en-US" dirty="0"/>
              <a:t> grade in 2015-16 in Virginia and then moved out of state. Student returned to complete 12</a:t>
            </a:r>
            <a:r>
              <a:rPr lang="en-US" baseline="30000" dirty="0"/>
              <a:t>th</a:t>
            </a:r>
            <a:r>
              <a:rPr lang="en-US" dirty="0"/>
              <a:t> grade in 2018-19. Student completed two full years of high school in Virginia.</a:t>
            </a:r>
          </a:p>
          <a:p>
            <a:pPr lvl="2">
              <a:buFont typeface="Wingdings" panose="05000000000000000000" pitchFamily="2" charset="2"/>
              <a:buChar char="ü"/>
            </a:pPr>
            <a:endParaRPr lang="en-US" sz="1800" dirty="0"/>
          </a:p>
          <a:p>
            <a:pPr lvl="2">
              <a:buFont typeface="Wingdings" panose="05000000000000000000" pitchFamily="2" charset="2"/>
              <a:buChar char="v"/>
            </a:pPr>
            <a:r>
              <a:rPr lang="en-US" dirty="0"/>
              <a:t>Student began enrollment in October 2017 and maintained enrollment through May 2019. Student did not complete the full two years of enrollment.</a:t>
            </a:r>
            <a:endParaRPr lang="en-US" sz="1800" dirty="0"/>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25</a:t>
            </a:fld>
            <a:endParaRPr lang="en-US" dirty="0"/>
          </a:p>
        </p:txBody>
      </p:sp>
    </p:spTree>
    <p:extLst>
      <p:ext uri="{BB962C8B-B14F-4D97-AF65-F5344CB8AC3E}">
        <p14:creationId xmlns:p14="http://schemas.microsoft.com/office/powerpoint/2010/main" val="39293692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  SB 935 – In-state tuition for high school completers</a:t>
            </a:r>
            <a:endParaRPr lang="en-US" dirty="0"/>
          </a:p>
        </p:txBody>
      </p:sp>
      <p:sp>
        <p:nvSpPr>
          <p:cNvPr id="3" name="Content Placeholder 2"/>
          <p:cNvSpPr>
            <a:spLocks noGrp="1"/>
          </p:cNvSpPr>
          <p:nvPr>
            <p:ph idx="1"/>
          </p:nvPr>
        </p:nvSpPr>
        <p:spPr/>
        <p:txBody>
          <a:bodyPr>
            <a:normAutofit/>
          </a:bodyPr>
          <a:lstStyle/>
          <a:p>
            <a:pPr marL="0" lvl="0" indent="0">
              <a:buNone/>
            </a:pPr>
            <a:r>
              <a:rPr lang="en-US" sz="2200" b="1" u="sng" dirty="0"/>
              <a:t>High school completion</a:t>
            </a:r>
          </a:p>
          <a:p>
            <a:pPr lvl="0"/>
            <a:r>
              <a:rPr lang="en-US" sz="2200" dirty="0"/>
              <a:t>Demonstrate </a:t>
            </a:r>
            <a:r>
              <a:rPr lang="en-US" sz="2200" b="1" dirty="0"/>
              <a:t>high school completion</a:t>
            </a:r>
            <a:r>
              <a:rPr lang="en-US" sz="2200" dirty="0"/>
              <a:t> in Virginia</a:t>
            </a:r>
          </a:p>
          <a:p>
            <a:pPr lvl="1"/>
            <a:r>
              <a:rPr lang="en-US" sz="2200" dirty="0"/>
              <a:t>On or after July 1, 2008</a:t>
            </a:r>
          </a:p>
          <a:p>
            <a:pPr lvl="1"/>
            <a:r>
              <a:rPr lang="en-US" sz="2200" dirty="0"/>
              <a:t>Graduation from a Virginia public high school or private high school</a:t>
            </a:r>
          </a:p>
          <a:p>
            <a:pPr lvl="1"/>
            <a:r>
              <a:rPr lang="en-US" sz="2200" dirty="0"/>
              <a:t>Passed a general equivalency exam approved by the Virginia Department of Education or </a:t>
            </a:r>
          </a:p>
          <a:p>
            <a:pPr lvl="1"/>
            <a:r>
              <a:rPr lang="en-US" sz="2200" dirty="0"/>
              <a:t>Completed home school instruction (self certified).</a:t>
            </a:r>
          </a:p>
          <a:p>
            <a:pPr lvl="1"/>
            <a:endParaRPr lang="en-US" sz="1000" dirty="0"/>
          </a:p>
          <a:p>
            <a:r>
              <a:rPr lang="en-US" sz="2200" b="1" dirty="0"/>
              <a:t>Timing of completion</a:t>
            </a:r>
            <a:r>
              <a:rPr lang="en-US" sz="2200" dirty="0"/>
              <a:t> </a:t>
            </a:r>
          </a:p>
          <a:p>
            <a:pPr lvl="1"/>
            <a:r>
              <a:rPr lang="en-US" sz="2200" dirty="0"/>
              <a:t>The law does not provide a timeframe; therefore, such attendance and graduation need not have been in the immediate prior year to enrollment in higher education except that high school graduation must have occurred on or after July 1, 2008. </a:t>
            </a:r>
          </a:p>
        </p:txBody>
      </p:sp>
      <p:sp>
        <p:nvSpPr>
          <p:cNvPr id="4" name="Slide Number Placeholder 3"/>
          <p:cNvSpPr>
            <a:spLocks noGrp="1"/>
          </p:cNvSpPr>
          <p:nvPr>
            <p:ph type="sldNum" sz="quarter" idx="12"/>
          </p:nvPr>
        </p:nvSpPr>
        <p:spPr/>
        <p:txBody>
          <a:bodyPr/>
          <a:lstStyle/>
          <a:p>
            <a:fld id="{0DCDF646-9D17-42DB-878F-8E341697D5FE}" type="slidenum">
              <a:rPr lang="en-US" smtClean="0"/>
              <a:t>26</a:t>
            </a:fld>
            <a:endParaRPr lang="en-US" dirty="0"/>
          </a:p>
        </p:txBody>
      </p:sp>
    </p:spTree>
    <p:extLst>
      <p:ext uri="{BB962C8B-B14F-4D97-AF65-F5344CB8AC3E}">
        <p14:creationId xmlns:p14="http://schemas.microsoft.com/office/powerpoint/2010/main" val="33925984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  SB 935 – In-state tuition for high school completers</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High school attendance and completion questions</a:t>
            </a:r>
          </a:p>
        </p:txBody>
      </p:sp>
      <p:sp>
        <p:nvSpPr>
          <p:cNvPr id="4" name="Slide Number Placeholder 3"/>
          <p:cNvSpPr>
            <a:spLocks noGrp="1"/>
          </p:cNvSpPr>
          <p:nvPr>
            <p:ph type="sldNum" sz="quarter" idx="12"/>
          </p:nvPr>
        </p:nvSpPr>
        <p:spPr/>
        <p:txBody>
          <a:bodyPr/>
          <a:lstStyle/>
          <a:p>
            <a:fld id="{0DCDF646-9D17-42DB-878F-8E341697D5FE}" type="slidenum">
              <a:rPr lang="en-US" smtClean="0"/>
              <a:t>27</a:t>
            </a:fld>
            <a:endParaRPr lang="en-US" dirty="0"/>
          </a:p>
        </p:txBody>
      </p:sp>
    </p:spTree>
    <p:extLst>
      <p:ext uri="{BB962C8B-B14F-4D97-AF65-F5344CB8AC3E}">
        <p14:creationId xmlns:p14="http://schemas.microsoft.com/office/powerpoint/2010/main" val="12844468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  SB 935 – In-state tuition for high school completers</a:t>
            </a:r>
            <a:endParaRPr lang="en-US" dirty="0"/>
          </a:p>
        </p:txBody>
      </p:sp>
      <p:sp>
        <p:nvSpPr>
          <p:cNvPr id="3" name="Content Placeholder 2"/>
          <p:cNvSpPr>
            <a:spLocks noGrp="1"/>
          </p:cNvSpPr>
          <p:nvPr>
            <p:ph idx="1"/>
          </p:nvPr>
        </p:nvSpPr>
        <p:spPr/>
        <p:txBody>
          <a:bodyPr/>
          <a:lstStyle/>
          <a:p>
            <a:pPr marL="0" indent="0">
              <a:buNone/>
            </a:pPr>
            <a:r>
              <a:rPr lang="en-US" b="1" u="sng" dirty="0"/>
              <a:t>Individual reviewed for filing Taxes</a:t>
            </a:r>
            <a:endParaRPr lang="en-US" dirty="0"/>
          </a:p>
          <a:p>
            <a:pPr marL="0" indent="0">
              <a:buNone/>
            </a:pPr>
            <a:endParaRPr lang="en-US" dirty="0"/>
          </a:p>
          <a:p>
            <a:r>
              <a:rPr lang="en-US" i="1" dirty="0">
                <a:solidFill>
                  <a:srgbClr val="FF0000"/>
                </a:solidFill>
              </a:rPr>
              <a:t>(ii) has submitted evidence that he or, in the case of a dependent student, at least one parent, guardian, or person standing in loco parentis has filed, unless exempted by state law, Virginia income tax returns for at least two years prior to the date of registration or enrollment;</a:t>
            </a:r>
            <a:endParaRPr lang="en-US"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28</a:t>
            </a:fld>
            <a:endParaRPr lang="en-US" dirty="0"/>
          </a:p>
        </p:txBody>
      </p:sp>
    </p:spTree>
    <p:extLst>
      <p:ext uri="{BB962C8B-B14F-4D97-AF65-F5344CB8AC3E}">
        <p14:creationId xmlns:p14="http://schemas.microsoft.com/office/powerpoint/2010/main" val="20432107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  SB 935 – In-state tuition for high school completers</a:t>
            </a:r>
            <a:endParaRPr lang="en-US" dirty="0"/>
          </a:p>
        </p:txBody>
      </p:sp>
      <p:sp>
        <p:nvSpPr>
          <p:cNvPr id="3" name="Content Placeholder 2"/>
          <p:cNvSpPr>
            <a:spLocks noGrp="1"/>
          </p:cNvSpPr>
          <p:nvPr>
            <p:ph idx="1"/>
          </p:nvPr>
        </p:nvSpPr>
        <p:spPr/>
        <p:txBody>
          <a:bodyPr>
            <a:normAutofit/>
          </a:bodyPr>
          <a:lstStyle/>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Individual filing state income taxes: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Courier New" panose="02070309020205020404" pitchFamily="49" charset="0"/>
              <a:buChar char="o"/>
              <a:tabLst>
                <a:tab pos="914400" algn="l"/>
              </a:tabLst>
            </a:pPr>
            <a:r>
              <a:rPr lang="en-US" sz="22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An </a:t>
            </a:r>
            <a:r>
              <a:rPr lang="en-US" sz="2200" b="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independent student</a:t>
            </a:r>
            <a:r>
              <a:rPr lang="en-US" sz="22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or emancipated minor or</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0"/>
              </a:spcAft>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Courier New" panose="02070309020205020404" pitchFamily="49" charset="0"/>
              <a:buChar char="o"/>
              <a:tabLst>
                <a:tab pos="914400" algn="l"/>
              </a:tabLst>
            </a:pPr>
            <a:r>
              <a:rPr lang="en-US" sz="22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For a </a:t>
            </a:r>
            <a:r>
              <a:rPr lang="en-US" sz="2200" b="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dependent student</a:t>
            </a:r>
            <a:r>
              <a:rPr lang="en-US" sz="22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the parent (biological, adoptive or step) or guardian (court ordered legal guardianship or custody) residing with the dependent student or claiming the student as a dependent for tax purposes or</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Courier New" panose="02070309020205020404" pitchFamily="49" charset="0"/>
              <a:buChar char="o"/>
              <a:tabLst>
                <a:tab pos="914400" algn="l"/>
              </a:tabLs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lnSpc>
                <a:spcPct val="107000"/>
              </a:lnSpc>
              <a:spcBef>
                <a:spcPts val="0"/>
              </a:spcBef>
              <a:spcAft>
                <a:spcPts val="0"/>
              </a:spcAft>
              <a:buNone/>
            </a:pPr>
            <a:r>
              <a:rPr lang="en-US"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29</a:t>
            </a:fld>
            <a:endParaRPr lang="en-US" dirty="0"/>
          </a:p>
        </p:txBody>
      </p:sp>
    </p:spTree>
    <p:extLst>
      <p:ext uri="{BB962C8B-B14F-4D97-AF65-F5344CB8AC3E}">
        <p14:creationId xmlns:p14="http://schemas.microsoft.com/office/powerpoint/2010/main" val="3625505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Private institutions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Most of the new provisions provide in-state tuition as an exception and do not convey “domicile” needed for state financial aid eligibility.</a:t>
            </a:r>
          </a:p>
          <a:p>
            <a:endParaRPr lang="en-US" sz="1600" dirty="0"/>
          </a:p>
          <a:p>
            <a:pPr marL="0" indent="0">
              <a:buNone/>
            </a:pPr>
            <a:r>
              <a:rPr lang="en-US" dirty="0"/>
              <a:t>Only two of the new provisions address students that are eligible for state financial aid (including consideration for the Tuition Assistance Grant program [TAG]):</a:t>
            </a:r>
          </a:p>
          <a:p>
            <a:r>
              <a:rPr lang="en-US" dirty="0"/>
              <a:t>HB 1315 – Legal status of parent when determining domicile.</a:t>
            </a:r>
          </a:p>
          <a:p>
            <a:r>
              <a:rPr lang="en-US" dirty="0"/>
              <a:t>HB   447 – Dependents of certain military dependents who are “deemed as domiciled.”</a:t>
            </a:r>
          </a:p>
          <a:p>
            <a:endParaRPr lang="en-US" sz="1600" dirty="0"/>
          </a:p>
          <a:p>
            <a:pPr marL="0" indent="0">
              <a:buNone/>
            </a:pPr>
            <a:r>
              <a:rPr lang="en-US" dirty="0"/>
              <a:t>These are the only two new provisions that intersect with determinations made by private institutions or otherwise meet the domicile requirements for state financial assistance.</a:t>
            </a:r>
          </a:p>
        </p:txBody>
      </p:sp>
      <p:sp>
        <p:nvSpPr>
          <p:cNvPr id="4" name="Slide Number Placeholder 3"/>
          <p:cNvSpPr>
            <a:spLocks noGrp="1"/>
          </p:cNvSpPr>
          <p:nvPr>
            <p:ph type="sldNum" sz="quarter" idx="12"/>
          </p:nvPr>
        </p:nvSpPr>
        <p:spPr/>
        <p:txBody>
          <a:bodyPr/>
          <a:lstStyle/>
          <a:p>
            <a:fld id="{0DCDF646-9D17-42DB-878F-8E341697D5FE}" type="slidenum">
              <a:rPr lang="en-US" smtClean="0"/>
              <a:t>3</a:t>
            </a:fld>
            <a:endParaRPr lang="en-US" dirty="0"/>
          </a:p>
        </p:txBody>
      </p:sp>
    </p:spTree>
    <p:extLst>
      <p:ext uri="{BB962C8B-B14F-4D97-AF65-F5344CB8AC3E}">
        <p14:creationId xmlns:p14="http://schemas.microsoft.com/office/powerpoint/2010/main" val="26590847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  SB 935 – In-state tuition for high school completers</a:t>
            </a:r>
            <a:endParaRPr lang="en-US" dirty="0"/>
          </a:p>
        </p:txBody>
      </p:sp>
      <p:sp>
        <p:nvSpPr>
          <p:cNvPr id="3" name="Content Placeholder 2"/>
          <p:cNvSpPr>
            <a:spLocks noGrp="1"/>
          </p:cNvSpPr>
          <p:nvPr>
            <p:ph idx="1"/>
          </p:nvPr>
        </p:nvSpPr>
        <p:spPr>
          <a:xfrm>
            <a:off x="635000" y="1597891"/>
            <a:ext cx="10515600" cy="5052291"/>
          </a:xfrm>
        </p:spPr>
        <p:txBody>
          <a:bodyPr>
            <a:normAutofit/>
          </a:bodyPr>
          <a:lstStyle/>
          <a:p>
            <a:pPr marL="457200" marR="0" lvl="1" indent="0">
              <a:lnSpc>
                <a:spcPct val="107000"/>
              </a:lnSpc>
              <a:spcBef>
                <a:spcPts val="0"/>
              </a:spcBef>
              <a:spcAft>
                <a:spcPts val="0"/>
              </a:spcAft>
              <a:buSzPts val="1000"/>
              <a:buNone/>
              <a:tabLst>
                <a:tab pos="914400" algn="l"/>
              </a:tabLst>
            </a:pPr>
            <a:r>
              <a:rPr lang="en-US" sz="2000" b="1" u="sng" dirty="0">
                <a:solidFill>
                  <a:srgbClr val="222222"/>
                </a:solidFill>
                <a:latin typeface="Arial" panose="020B0604020202020204" pitchFamily="34" charset="0"/>
                <a:ea typeface="Times New Roman" panose="02020603050405020304" pitchFamily="18" charset="0"/>
                <a:cs typeface="Arial" panose="020B0604020202020204" pitchFamily="34" charset="0"/>
              </a:rPr>
              <a:t>In loco parentis</a:t>
            </a:r>
          </a:p>
          <a:p>
            <a:pPr marL="742950" marR="0" lvl="1" indent="-285750">
              <a:lnSpc>
                <a:spcPct val="107000"/>
              </a:lnSpc>
              <a:spcBef>
                <a:spcPts val="0"/>
              </a:spcBef>
              <a:spcAft>
                <a:spcPts val="0"/>
              </a:spcAft>
              <a:buSzPts val="1000"/>
              <a:buFont typeface="Courier New" panose="02070309020205020404" pitchFamily="49" charset="0"/>
              <a:buChar char="o"/>
              <a:tabLst>
                <a:tab pos="914400" algn="l"/>
              </a:tabLst>
            </a:pPr>
            <a:r>
              <a:rPr lang="en-US" sz="2000" dirty="0">
                <a:solidFill>
                  <a:srgbClr val="222222"/>
                </a:solidFill>
                <a:latin typeface="Arial" panose="020B0604020202020204" pitchFamily="34" charset="0"/>
                <a:ea typeface="Times New Roman" panose="02020603050405020304" pitchFamily="18" charset="0"/>
                <a:cs typeface="Arial" panose="020B0604020202020204" pitchFamily="34" charset="0"/>
              </a:rPr>
              <a:t>In </a:t>
            </a:r>
            <a:r>
              <a:rPr lang="en-US" sz="2000" u="sng" dirty="0">
                <a:solidFill>
                  <a:srgbClr val="222222"/>
                </a:solidFill>
                <a:latin typeface="Arial" panose="020B0604020202020204" pitchFamily="34" charset="0"/>
                <a:ea typeface="Times New Roman" panose="02020603050405020304" pitchFamily="18" charset="0"/>
                <a:cs typeface="Arial" panose="020B0604020202020204" pitchFamily="34" charset="0"/>
              </a:rPr>
              <a:t>absence</a:t>
            </a:r>
            <a:r>
              <a:rPr lang="en-US" sz="2000" dirty="0">
                <a:solidFill>
                  <a:srgbClr val="222222"/>
                </a:solidFill>
                <a:latin typeface="Arial" panose="020B0604020202020204" pitchFamily="34" charset="0"/>
                <a:ea typeface="Times New Roman" panose="02020603050405020304" pitchFamily="18" charset="0"/>
                <a:cs typeface="Arial" panose="020B0604020202020204" pitchFamily="34" charset="0"/>
              </a:rPr>
              <a:t> of one of the above, a person standing “</a:t>
            </a:r>
            <a:r>
              <a:rPr lang="en-US" sz="2000" b="1" dirty="0">
                <a:solidFill>
                  <a:srgbClr val="222222"/>
                </a:solidFill>
                <a:latin typeface="Arial" panose="020B0604020202020204" pitchFamily="34" charset="0"/>
                <a:ea typeface="Times New Roman" panose="02020603050405020304" pitchFamily="18" charset="0"/>
                <a:cs typeface="Arial" panose="020B0604020202020204" pitchFamily="34" charset="0"/>
              </a:rPr>
              <a:t>In loco parentis</a:t>
            </a:r>
            <a:r>
              <a:rPr lang="en-US" sz="2000" dirty="0">
                <a:solidFill>
                  <a:srgbClr val="222222"/>
                </a:solidFill>
                <a:latin typeface="Arial" panose="020B0604020202020204" pitchFamily="34" charset="0"/>
                <a:ea typeface="Times New Roman" panose="02020603050405020304" pitchFamily="18" charset="0"/>
                <a:cs typeface="Arial" panose="020B0604020202020204" pitchFamily="34" charset="0"/>
              </a:rPr>
              <a:t>”</a:t>
            </a:r>
            <a:r>
              <a:rPr lang="en-US" sz="2000" dirty="0">
                <a:latin typeface="Arial" panose="020B0604020202020204" pitchFamily="34" charset="0"/>
                <a:ea typeface="Calibri" panose="020F0502020204030204" pitchFamily="34" charset="0"/>
                <a:cs typeface="Arial" panose="020B0604020202020204" pitchFamily="34" charset="0"/>
              </a:rPr>
              <a:t> of a dependent student and residing with the student.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lvl="2">
              <a:lnSpc>
                <a:spcPct val="107000"/>
              </a:lnSpc>
              <a:spcBef>
                <a:spcPts val="0"/>
              </a:spcBef>
              <a:buSzPts val="1000"/>
              <a:buFont typeface="Wingdings" panose="05000000000000000000" pitchFamily="2" charset="2"/>
              <a:buChar char=""/>
              <a:tabLst>
                <a:tab pos="1371600" algn="l"/>
              </a:tabLst>
            </a:pPr>
            <a:r>
              <a:rPr lang="en-US" dirty="0">
                <a:solidFill>
                  <a:srgbClr val="222222"/>
                </a:solidFill>
                <a:latin typeface="Arial" panose="020B0604020202020204" pitchFamily="34" charset="0"/>
                <a:ea typeface="Times New Roman" panose="02020603050405020304" pitchFamily="18" charset="0"/>
                <a:cs typeface="Arial" panose="020B0604020202020204" pitchFamily="34" charset="0"/>
              </a:rPr>
              <a:t>In loco parentis </a:t>
            </a:r>
            <a:r>
              <a:rPr lang="en-US" dirty="0">
                <a:latin typeface="Arial" panose="020B0604020202020204" pitchFamily="34" charset="0"/>
                <a:cs typeface="Arial" panose="020B0604020202020204" pitchFamily="34" charset="0"/>
              </a:rPr>
              <a:t>(borrowing from FMLA)</a:t>
            </a:r>
          </a:p>
          <a:p>
            <a:pPr lvl="3">
              <a:lnSpc>
                <a:spcPct val="107000"/>
              </a:lnSpc>
              <a:spcBef>
                <a:spcPts val="0"/>
              </a:spcBef>
              <a:buSzPts val="1000"/>
              <a:buFont typeface="Wingdings" panose="05000000000000000000" pitchFamily="2" charset="2"/>
              <a:buChar char=""/>
              <a:tabLst>
                <a:tab pos="1828800" algn="l"/>
              </a:tabLst>
            </a:pPr>
            <a:r>
              <a:rPr lang="en-US" sz="2000" dirty="0">
                <a:solidFill>
                  <a:srgbClr val="222222"/>
                </a:solidFill>
                <a:latin typeface="Arial" panose="020B0604020202020204" pitchFamily="34" charset="0"/>
                <a:ea typeface="Times New Roman" panose="02020603050405020304" pitchFamily="18" charset="0"/>
                <a:cs typeface="Arial" panose="020B0604020202020204" pitchFamily="34" charset="0"/>
              </a:rPr>
              <a:t>Persons who are </a:t>
            </a:r>
            <a:r>
              <a:rPr lang="en-US" sz="2000" i="1" dirty="0">
                <a:solidFill>
                  <a:srgbClr val="222222"/>
                </a:solidFill>
                <a:latin typeface="Arial" panose="020B0604020202020204" pitchFamily="34" charset="0"/>
                <a:ea typeface="Times New Roman" panose="02020603050405020304" pitchFamily="18" charset="0"/>
                <a:cs typeface="Arial" panose="020B0604020202020204" pitchFamily="34" charset="0"/>
              </a:rPr>
              <a:t>in loco parentis</a:t>
            </a:r>
            <a:r>
              <a:rPr lang="en-US" sz="2000" dirty="0">
                <a:solidFill>
                  <a:srgbClr val="222222"/>
                </a:solidFill>
                <a:latin typeface="Arial" panose="020B0604020202020204" pitchFamily="34" charset="0"/>
                <a:ea typeface="Times New Roman" panose="02020603050405020304" pitchFamily="18" charset="0"/>
                <a:cs typeface="Arial" panose="020B0604020202020204" pitchFamily="34" charset="0"/>
              </a:rPr>
              <a:t> include those with day-to-day responsibilities to care for or provide substantial financial support for the student. Means “in place of a parent,” or “instead of a parent,” refers to situations in which someone other than a biological parent takes on the role of parent to a dependent child without formally adopting the child. </a:t>
            </a:r>
          </a:p>
          <a:p>
            <a:pPr lvl="3">
              <a:lnSpc>
                <a:spcPct val="107000"/>
              </a:lnSpc>
              <a:spcBef>
                <a:spcPts val="0"/>
              </a:spcBef>
              <a:buSzPts val="1000"/>
              <a:buFont typeface="Wingdings" panose="05000000000000000000" pitchFamily="2" charset="2"/>
              <a:buChar char=""/>
              <a:tabLst>
                <a:tab pos="1828800" algn="l"/>
              </a:tabLst>
            </a:pPr>
            <a:endParaRPr lang="en-US" sz="1100" dirty="0">
              <a:latin typeface="Arial" panose="020B0604020202020204" pitchFamily="34" charset="0"/>
              <a:ea typeface="Calibri" panose="020F0502020204030204" pitchFamily="34" charset="0"/>
              <a:cs typeface="Arial" panose="020B0604020202020204" pitchFamily="34" charset="0"/>
            </a:endParaRPr>
          </a:p>
          <a:p>
            <a:pPr lvl="3">
              <a:lnSpc>
                <a:spcPct val="107000"/>
              </a:lnSpc>
              <a:spcBef>
                <a:spcPts val="0"/>
              </a:spcBef>
              <a:buSzPts val="1000"/>
              <a:buFont typeface="Wingdings" panose="05000000000000000000" pitchFamily="2" charset="2"/>
              <a:buChar char=""/>
              <a:tabLst>
                <a:tab pos="1828800" algn="l"/>
              </a:tabLst>
            </a:pPr>
            <a:r>
              <a:rPr lang="en-US" sz="2000" dirty="0">
                <a:solidFill>
                  <a:srgbClr val="222222"/>
                </a:solidFill>
                <a:latin typeface="Arial" panose="020B0604020202020204" pitchFamily="34" charset="0"/>
                <a:ea typeface="Times New Roman" panose="02020603050405020304" pitchFamily="18" charset="0"/>
                <a:cs typeface="Arial" panose="020B0604020202020204" pitchFamily="34" charset="0"/>
              </a:rPr>
              <a:t>The “in loco parentis” relationship should be scrutinized to verify that the individual is residing with the student and acting in place (not on behalf) of a parent.</a:t>
            </a:r>
          </a:p>
          <a:p>
            <a:pPr lvl="3">
              <a:lnSpc>
                <a:spcPct val="107000"/>
              </a:lnSpc>
              <a:spcBef>
                <a:spcPts val="0"/>
              </a:spcBef>
              <a:buSzPts val="1000"/>
              <a:buFont typeface="Wingdings" panose="05000000000000000000" pitchFamily="2" charset="2"/>
              <a:buChar char=""/>
              <a:tabLst>
                <a:tab pos="1828800" algn="l"/>
              </a:tabLst>
            </a:pPr>
            <a:endParaRPr lang="en-US" sz="1100" dirty="0">
              <a:solidFill>
                <a:srgbClr val="222222"/>
              </a:solidFill>
              <a:latin typeface="Arial" panose="020B0604020202020204" pitchFamily="34" charset="0"/>
              <a:ea typeface="Times New Roman" panose="02020603050405020304" pitchFamily="18" charset="0"/>
              <a:cs typeface="Arial" panose="020B0604020202020204" pitchFamily="34" charset="0"/>
            </a:endParaRPr>
          </a:p>
          <a:p>
            <a:pPr lvl="3">
              <a:lnSpc>
                <a:spcPct val="107000"/>
              </a:lnSpc>
              <a:spcBef>
                <a:spcPts val="0"/>
              </a:spcBef>
              <a:buSzPts val="1000"/>
              <a:buFont typeface="Wingdings" panose="05000000000000000000" pitchFamily="2" charset="2"/>
              <a:buChar char=""/>
              <a:tabLst>
                <a:tab pos="1828800" algn="l"/>
              </a:tabLst>
            </a:pPr>
            <a:r>
              <a:rPr lang="en-US" sz="2000" dirty="0">
                <a:latin typeface="Arial" panose="020B0604020202020204" pitchFamily="34" charset="0"/>
                <a:ea typeface="Calibri" panose="020F0502020204030204" pitchFamily="34" charset="0"/>
                <a:cs typeface="Arial" panose="020B0604020202020204" pitchFamily="34" charset="0"/>
              </a:rPr>
              <a:t>Is an individual person. For purposes of this provision, cannot be an organization, agency or institution. </a:t>
            </a:r>
          </a:p>
        </p:txBody>
      </p:sp>
      <p:sp>
        <p:nvSpPr>
          <p:cNvPr id="4" name="Slide Number Placeholder 3"/>
          <p:cNvSpPr>
            <a:spLocks noGrp="1"/>
          </p:cNvSpPr>
          <p:nvPr>
            <p:ph type="sldNum" sz="quarter" idx="12"/>
          </p:nvPr>
        </p:nvSpPr>
        <p:spPr/>
        <p:txBody>
          <a:bodyPr/>
          <a:lstStyle/>
          <a:p>
            <a:fld id="{0DCDF646-9D17-42DB-878F-8E341697D5FE}" type="slidenum">
              <a:rPr lang="en-US" smtClean="0"/>
              <a:t>30</a:t>
            </a:fld>
            <a:endParaRPr lang="en-US" dirty="0"/>
          </a:p>
        </p:txBody>
      </p:sp>
    </p:spTree>
    <p:extLst>
      <p:ext uri="{BB962C8B-B14F-4D97-AF65-F5344CB8AC3E}">
        <p14:creationId xmlns:p14="http://schemas.microsoft.com/office/powerpoint/2010/main" val="22445457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  SB 935 – In-state tuition for high school completers</a:t>
            </a:r>
            <a:endParaRPr lang="en-US" dirty="0"/>
          </a:p>
        </p:txBody>
      </p:sp>
      <p:sp>
        <p:nvSpPr>
          <p:cNvPr id="3" name="Content Placeholder 2"/>
          <p:cNvSpPr>
            <a:spLocks noGrp="1"/>
          </p:cNvSpPr>
          <p:nvPr>
            <p:ph idx="1"/>
          </p:nvPr>
        </p:nvSpPr>
        <p:spPr/>
        <p:txBody>
          <a:bodyPr/>
          <a:lstStyle/>
          <a:p>
            <a:pPr marL="0" indent="0">
              <a:buNone/>
            </a:pPr>
            <a:endParaRPr lang="en-US" sz="2200" dirty="0"/>
          </a:p>
          <a:p>
            <a:pPr marL="0" indent="0">
              <a:buNone/>
            </a:pPr>
            <a:r>
              <a:rPr lang="en-US" sz="2200" b="1" u="sng" dirty="0"/>
              <a:t>Student eligibility:</a:t>
            </a:r>
          </a:p>
          <a:p>
            <a:endParaRPr lang="en-US" sz="1200" dirty="0"/>
          </a:p>
          <a:p>
            <a:r>
              <a:rPr lang="en-US" sz="2200" dirty="0"/>
              <a:t>If the parents have not filed Virginia income taxes and the student has no guardian or “in loco parentis” individual, the student would not be eligible unless able to demonstrate financial self-sufficiency (i.e. independent status) and the student has filed Virginia taxes for two years.</a:t>
            </a: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31</a:t>
            </a:fld>
            <a:endParaRPr lang="en-US" dirty="0"/>
          </a:p>
        </p:txBody>
      </p:sp>
    </p:spTree>
    <p:extLst>
      <p:ext uri="{BB962C8B-B14F-4D97-AF65-F5344CB8AC3E}">
        <p14:creationId xmlns:p14="http://schemas.microsoft.com/office/powerpoint/2010/main" val="17274151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  SB 935 – In-state tuition for high school completers</a:t>
            </a:r>
            <a:endParaRPr lang="en-US" dirty="0"/>
          </a:p>
        </p:txBody>
      </p:sp>
      <p:sp>
        <p:nvSpPr>
          <p:cNvPr id="3" name="Content Placeholder 2"/>
          <p:cNvSpPr>
            <a:spLocks noGrp="1"/>
          </p:cNvSpPr>
          <p:nvPr>
            <p:ph idx="1"/>
          </p:nvPr>
        </p:nvSpPr>
        <p:spPr/>
        <p:txBody>
          <a:bodyPr/>
          <a:lstStyle/>
          <a:p>
            <a:endParaRPr lang="en-US" dirty="0"/>
          </a:p>
          <a:p>
            <a:endParaRPr lang="en-US" dirty="0"/>
          </a:p>
          <a:p>
            <a:endParaRPr lang="en-US" dirty="0"/>
          </a:p>
          <a:p>
            <a:pPr marL="0" indent="0" algn="ctr">
              <a:buNone/>
            </a:pPr>
            <a:r>
              <a:rPr lang="en-US" dirty="0"/>
              <a:t>Who review for filing taxes questions</a:t>
            </a:r>
          </a:p>
        </p:txBody>
      </p:sp>
      <p:sp>
        <p:nvSpPr>
          <p:cNvPr id="4" name="Slide Number Placeholder 3"/>
          <p:cNvSpPr>
            <a:spLocks noGrp="1"/>
          </p:cNvSpPr>
          <p:nvPr>
            <p:ph type="sldNum" sz="quarter" idx="12"/>
          </p:nvPr>
        </p:nvSpPr>
        <p:spPr/>
        <p:txBody>
          <a:bodyPr/>
          <a:lstStyle/>
          <a:p>
            <a:fld id="{0DCDF646-9D17-42DB-878F-8E341697D5FE}" type="slidenum">
              <a:rPr lang="en-US" smtClean="0"/>
              <a:t>32</a:t>
            </a:fld>
            <a:endParaRPr lang="en-US" dirty="0"/>
          </a:p>
        </p:txBody>
      </p:sp>
    </p:spTree>
    <p:extLst>
      <p:ext uri="{BB962C8B-B14F-4D97-AF65-F5344CB8AC3E}">
        <p14:creationId xmlns:p14="http://schemas.microsoft.com/office/powerpoint/2010/main" val="38036240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  SB 935 – In-state tuition for high school completers</a:t>
            </a:r>
            <a:endParaRPr lang="en-US" dirty="0"/>
          </a:p>
        </p:txBody>
      </p:sp>
      <p:sp>
        <p:nvSpPr>
          <p:cNvPr id="3" name="Content Placeholder 2"/>
          <p:cNvSpPr>
            <a:spLocks noGrp="1"/>
          </p:cNvSpPr>
          <p:nvPr>
            <p:ph idx="1"/>
          </p:nvPr>
        </p:nvSpPr>
        <p:spPr/>
        <p:txBody>
          <a:bodyPr>
            <a:normAutofit/>
          </a:bodyPr>
          <a:lstStyle/>
          <a:p>
            <a:pPr marL="0" marR="0" indent="0">
              <a:lnSpc>
                <a:spcPct val="107000"/>
              </a:lnSpc>
              <a:spcBef>
                <a:spcPts val="0"/>
              </a:spcBef>
              <a:spcAft>
                <a:spcPts val="0"/>
              </a:spcAft>
              <a:buNone/>
            </a:pPr>
            <a:r>
              <a:rPr lang="en-US" sz="2200" b="1" u="sng"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Filing of state income taxes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2200" dirty="0"/>
              <a:t>Any two years of income coinciding or following high school enrollment may be considered as long as such years are prior to initial enrollment into a college. </a:t>
            </a:r>
          </a:p>
          <a:p>
            <a:pPr lvl="0"/>
            <a:r>
              <a:rPr lang="en-US" sz="2200" dirty="0"/>
              <a:t>Taxes should be reviewed upon initial enrollment only and do not have to be verified each year.</a:t>
            </a:r>
          </a:p>
          <a:p>
            <a:r>
              <a:rPr lang="en-US" sz="2200" dirty="0"/>
              <a:t>The tax filer must claim the student as a dependent for tax purposes or be able to demonstrate substantial financial support. </a:t>
            </a:r>
          </a:p>
          <a:p>
            <a:pPr lvl="0"/>
            <a:r>
              <a:rPr lang="en-US" sz="2200" dirty="0"/>
              <a:t>Each institution should conduct its own verification of whether the student meets the eligibility criteria. </a:t>
            </a:r>
          </a:p>
          <a:p>
            <a:pPr lvl="0"/>
            <a:endParaRPr lang="en-US" sz="2200" dirty="0"/>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33</a:t>
            </a:fld>
            <a:endParaRPr lang="en-US" dirty="0"/>
          </a:p>
        </p:txBody>
      </p:sp>
    </p:spTree>
    <p:extLst>
      <p:ext uri="{BB962C8B-B14F-4D97-AF65-F5344CB8AC3E}">
        <p14:creationId xmlns:p14="http://schemas.microsoft.com/office/powerpoint/2010/main" val="33782654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  SB 935 – In-state tuition for high school completers</a:t>
            </a:r>
            <a:endParaRPr lang="en-US" dirty="0"/>
          </a:p>
        </p:txBody>
      </p:sp>
      <p:sp>
        <p:nvSpPr>
          <p:cNvPr id="3" name="Content Placeholder 2"/>
          <p:cNvSpPr>
            <a:spLocks noGrp="1"/>
          </p:cNvSpPr>
          <p:nvPr>
            <p:ph idx="1"/>
          </p:nvPr>
        </p:nvSpPr>
        <p:spPr>
          <a:xfrm>
            <a:off x="838200" y="1825624"/>
            <a:ext cx="10515600" cy="4787611"/>
          </a:xfrm>
        </p:spPr>
        <p:txBody>
          <a:bodyPr>
            <a:normAutofit/>
          </a:bodyPr>
          <a:lstStyle/>
          <a:p>
            <a:pPr marL="0" marR="0" lvl="0" indent="0">
              <a:lnSpc>
                <a:spcPct val="107000"/>
              </a:lnSpc>
              <a:spcBef>
                <a:spcPts val="0"/>
              </a:spcBef>
              <a:spcAft>
                <a:spcPts val="0"/>
              </a:spcAft>
              <a:buSzPts val="1000"/>
              <a:buNone/>
              <a:tabLst>
                <a:tab pos="457200" algn="l"/>
              </a:tabLst>
            </a:pPr>
            <a:r>
              <a:rPr lang="en-US" sz="2200" b="1" u="sng"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Exemptions for filing taxes:</a:t>
            </a:r>
            <a:endParaRPr lang="en-US" sz="2200" b="1" u="sng"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2200" dirty="0"/>
              <a:t>Valid state taxation exemptions are limited to income thresholds of:</a:t>
            </a:r>
          </a:p>
          <a:p>
            <a:pPr lvl="2">
              <a:lnSpc>
                <a:spcPct val="107000"/>
              </a:lnSpc>
              <a:spcBef>
                <a:spcPts val="0"/>
              </a:spcBef>
              <a:buSzPts val="1000"/>
              <a:buFont typeface="Wingdings" panose="05000000000000000000" pitchFamily="2" charset="2"/>
              <a:buChar char=""/>
              <a:tabLst>
                <a:tab pos="1371600" algn="l"/>
              </a:tabLst>
            </a:pPr>
            <a:r>
              <a:rPr lang="en-US" sz="2200" dirty="0">
                <a:solidFill>
                  <a:srgbClr val="222222"/>
                </a:solidFill>
                <a:ea typeface="Times New Roman" panose="02020603050405020304" pitchFamily="18" charset="0"/>
                <a:cs typeface="Times New Roman" panose="02020603050405020304" pitchFamily="18" charset="0"/>
              </a:rPr>
              <a:t>$11,950 for individuals single or married filing separately, or current threshold as updated</a:t>
            </a:r>
            <a:endParaRPr lang="en-US" sz="2200" dirty="0">
              <a:ea typeface="Calibri" panose="020F0502020204030204" pitchFamily="34" charset="0"/>
              <a:cs typeface="Times New Roman" panose="02020603050405020304" pitchFamily="18" charset="0"/>
            </a:endParaRPr>
          </a:p>
          <a:p>
            <a:pPr lvl="2">
              <a:lnSpc>
                <a:spcPct val="107000"/>
              </a:lnSpc>
              <a:spcBef>
                <a:spcPts val="0"/>
              </a:spcBef>
              <a:buSzPts val="1000"/>
              <a:buFont typeface="Wingdings" panose="05000000000000000000" pitchFamily="2" charset="2"/>
              <a:buChar char=""/>
              <a:tabLst>
                <a:tab pos="1371600" algn="l"/>
              </a:tabLst>
            </a:pPr>
            <a:r>
              <a:rPr lang="en-US" sz="2200" dirty="0">
                <a:solidFill>
                  <a:srgbClr val="222222"/>
                </a:solidFill>
                <a:ea typeface="Times New Roman" panose="02020603050405020304" pitchFamily="18" charset="0"/>
                <a:cs typeface="Times New Roman" panose="02020603050405020304" pitchFamily="18" charset="0"/>
              </a:rPr>
              <a:t>$23,900 for married filing jointly, or current threshold as updated.</a:t>
            </a:r>
            <a:endParaRPr lang="en-US" sz="2200" dirty="0">
              <a:ea typeface="Times New Roman" panose="02020603050405020304" pitchFamily="18" charset="0"/>
              <a:cs typeface="Times New Roman" panose="02020603050405020304" pitchFamily="18" charset="0"/>
            </a:endParaRPr>
          </a:p>
          <a:p>
            <a:pPr lvl="2">
              <a:lnSpc>
                <a:spcPct val="107000"/>
              </a:lnSpc>
              <a:spcBef>
                <a:spcPts val="0"/>
              </a:spcBef>
              <a:buSzPts val="1000"/>
              <a:buFont typeface="Wingdings" panose="05000000000000000000" pitchFamily="2" charset="2"/>
              <a:buChar char=""/>
              <a:tabLst>
                <a:tab pos="1371600" algn="l"/>
              </a:tabLst>
            </a:pPr>
            <a:r>
              <a:rPr lang="en-US" sz="2200" dirty="0"/>
              <a:t>Income of individuals claiming an exemption from filing may be verified by collecting federal tax form, W2s, bank statements, pay stubs, etc.  </a:t>
            </a:r>
          </a:p>
          <a:p>
            <a:pPr lvl="1"/>
            <a:endParaRPr lang="en-US" sz="1100" dirty="0"/>
          </a:p>
          <a:p>
            <a:pPr lvl="1"/>
            <a:r>
              <a:rPr lang="en-US" sz="2200" dirty="0"/>
              <a:t>Individuals with taxable earnings in another state cannot claim an exemption based on the income not having been earned in the Commonwealth.</a:t>
            </a:r>
          </a:p>
          <a:p>
            <a:pPr lvl="2"/>
            <a:r>
              <a:rPr lang="en-US" sz="2200" dirty="0"/>
              <a:t>If the parent/guardian/in loco parentis claims to not have earned enough income to meet the Virginia filing requirement, the institution may verify Virginia residency (not domicile) or request a copy of a federal tax return.</a:t>
            </a:r>
          </a:p>
        </p:txBody>
      </p:sp>
      <p:sp>
        <p:nvSpPr>
          <p:cNvPr id="4" name="Slide Number Placeholder 3"/>
          <p:cNvSpPr>
            <a:spLocks noGrp="1"/>
          </p:cNvSpPr>
          <p:nvPr>
            <p:ph type="sldNum" sz="quarter" idx="12"/>
          </p:nvPr>
        </p:nvSpPr>
        <p:spPr/>
        <p:txBody>
          <a:bodyPr/>
          <a:lstStyle/>
          <a:p>
            <a:fld id="{0DCDF646-9D17-42DB-878F-8E341697D5FE}" type="slidenum">
              <a:rPr lang="en-US" smtClean="0"/>
              <a:t>34</a:t>
            </a:fld>
            <a:endParaRPr lang="en-US" dirty="0"/>
          </a:p>
        </p:txBody>
      </p:sp>
    </p:spTree>
    <p:extLst>
      <p:ext uri="{BB962C8B-B14F-4D97-AF65-F5344CB8AC3E}">
        <p14:creationId xmlns:p14="http://schemas.microsoft.com/office/powerpoint/2010/main" val="29185144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  SB 935 – In-state tuition for high school completers</a:t>
            </a:r>
            <a:endParaRPr lang="en-US" dirty="0"/>
          </a:p>
        </p:txBody>
      </p:sp>
      <p:sp>
        <p:nvSpPr>
          <p:cNvPr id="3" name="Content Placeholder 2"/>
          <p:cNvSpPr>
            <a:spLocks noGrp="1"/>
          </p:cNvSpPr>
          <p:nvPr>
            <p:ph idx="1"/>
          </p:nvPr>
        </p:nvSpPr>
        <p:spPr>
          <a:xfrm>
            <a:off x="427233" y="1825625"/>
            <a:ext cx="10515600" cy="4351338"/>
          </a:xfrm>
        </p:spPr>
        <p:txBody>
          <a:bodyPr>
            <a:normAutofit/>
          </a:bodyPr>
          <a:lstStyle/>
          <a:p>
            <a:pPr marL="457200" lvl="1" indent="0">
              <a:buNone/>
            </a:pPr>
            <a:r>
              <a:rPr lang="en-US" sz="2200" b="1" u="sng"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Exemptions continued:</a:t>
            </a:r>
          </a:p>
          <a:p>
            <a:pPr marL="457200" lvl="1" indent="0">
              <a:buNone/>
            </a:pPr>
            <a:endParaRPr lang="en-US" sz="2200" dirty="0"/>
          </a:p>
          <a:p>
            <a:pPr lvl="1"/>
            <a:r>
              <a:rPr lang="en-US" sz="2200" dirty="0"/>
              <a:t>Individuals not required to pay state taxes due to a current valid </a:t>
            </a:r>
            <a:r>
              <a:rPr lang="en-US" sz="2200" b="1" dirty="0"/>
              <a:t>federal treaty </a:t>
            </a:r>
            <a:r>
              <a:rPr lang="en-US" sz="2200" dirty="0"/>
              <a:t>retain eligibility under this provision (not a “state” exemption)</a:t>
            </a:r>
          </a:p>
          <a:p>
            <a:pPr lvl="2"/>
            <a:r>
              <a:rPr lang="en-US" sz="2200" dirty="0"/>
              <a:t>The burden of proof falls on the individual to demonstrate eligibility for such exemption, including verification that the eligible immigration status is current and valid and that an existing treaty exempts such individuals from taxation in the United States.</a:t>
            </a: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35</a:t>
            </a:fld>
            <a:endParaRPr lang="en-US" dirty="0"/>
          </a:p>
        </p:txBody>
      </p:sp>
    </p:spTree>
    <p:extLst>
      <p:ext uri="{BB962C8B-B14F-4D97-AF65-F5344CB8AC3E}">
        <p14:creationId xmlns:p14="http://schemas.microsoft.com/office/powerpoint/2010/main" val="41657534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  SB 935 – In-state tuition for high school completers</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endParaRPr lang="en-US" dirty="0"/>
          </a:p>
          <a:p>
            <a:pPr marL="0" indent="0" algn="ctr">
              <a:buNone/>
            </a:pPr>
            <a:r>
              <a:rPr lang="en-US" dirty="0"/>
              <a:t>Tax exemption questions</a:t>
            </a:r>
          </a:p>
        </p:txBody>
      </p:sp>
      <p:sp>
        <p:nvSpPr>
          <p:cNvPr id="4" name="Slide Number Placeholder 3"/>
          <p:cNvSpPr>
            <a:spLocks noGrp="1"/>
          </p:cNvSpPr>
          <p:nvPr>
            <p:ph type="sldNum" sz="quarter" idx="12"/>
          </p:nvPr>
        </p:nvSpPr>
        <p:spPr/>
        <p:txBody>
          <a:bodyPr/>
          <a:lstStyle/>
          <a:p>
            <a:fld id="{0DCDF646-9D17-42DB-878F-8E341697D5FE}" type="slidenum">
              <a:rPr lang="en-US" smtClean="0"/>
              <a:t>36</a:t>
            </a:fld>
            <a:endParaRPr lang="en-US" dirty="0"/>
          </a:p>
        </p:txBody>
      </p:sp>
    </p:spTree>
    <p:extLst>
      <p:ext uri="{BB962C8B-B14F-4D97-AF65-F5344CB8AC3E}">
        <p14:creationId xmlns:p14="http://schemas.microsoft.com/office/powerpoint/2010/main" val="14367903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  SB 935 – In-state tuition for high school completers</a:t>
            </a:r>
            <a:endParaRPr lang="en-US" dirty="0"/>
          </a:p>
        </p:txBody>
      </p:sp>
      <p:sp>
        <p:nvSpPr>
          <p:cNvPr id="3" name="Content Placeholder 2"/>
          <p:cNvSpPr>
            <a:spLocks noGrp="1"/>
          </p:cNvSpPr>
          <p:nvPr>
            <p:ph idx="1"/>
          </p:nvPr>
        </p:nvSpPr>
        <p:spPr/>
        <p:txBody>
          <a:bodyPr/>
          <a:lstStyle/>
          <a:p>
            <a:endParaRPr lang="en-US" dirty="0"/>
          </a:p>
          <a:p>
            <a:endParaRPr lang="en-US" dirty="0"/>
          </a:p>
          <a:p>
            <a:r>
              <a:rPr lang="en-US" i="1" dirty="0">
                <a:solidFill>
                  <a:srgbClr val="FF0000"/>
                </a:solidFill>
              </a:rPr>
              <a:t>Students who meet these criteria shall be eligible for in-state tuition regardless of their citizenship or immigration status, except that students with currently valid visas issued under 8 U.S.C. § 1101(a)(15)(F), 1101(a)(15)(H)(iii), 1101(a)(15)(J) (including only students or trainees), or 1101(a)(15)(M) are not eligible.</a:t>
            </a:r>
            <a:endParaRPr lang="en-US"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37</a:t>
            </a:fld>
            <a:endParaRPr lang="en-US" dirty="0"/>
          </a:p>
        </p:txBody>
      </p:sp>
    </p:spTree>
    <p:extLst>
      <p:ext uri="{BB962C8B-B14F-4D97-AF65-F5344CB8AC3E}">
        <p14:creationId xmlns:p14="http://schemas.microsoft.com/office/powerpoint/2010/main" val="10855369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  SB 935 – In-state tuition for high school completers</a:t>
            </a:r>
            <a:endParaRPr lang="en-US" dirty="0"/>
          </a:p>
        </p:txBody>
      </p:sp>
      <p:sp>
        <p:nvSpPr>
          <p:cNvPr id="3" name="Content Placeholder 2"/>
          <p:cNvSpPr>
            <a:spLocks noGrp="1"/>
          </p:cNvSpPr>
          <p:nvPr>
            <p:ph idx="1"/>
          </p:nvPr>
        </p:nvSpPr>
        <p:spPr/>
        <p:txBody>
          <a:bodyPr>
            <a:normAutofit lnSpcReduction="10000"/>
          </a:bodyPr>
          <a:lstStyle/>
          <a:p>
            <a:pPr marL="0" lvl="0" indent="0">
              <a:buNone/>
            </a:pPr>
            <a:r>
              <a:rPr lang="en-US" sz="2200" b="1" u="sng" dirty="0"/>
              <a:t>Legal status</a:t>
            </a:r>
          </a:p>
          <a:p>
            <a:pPr lvl="0"/>
            <a:r>
              <a:rPr lang="en-US" sz="2200" dirty="0"/>
              <a:t>Eligibility is generally not dependent upon a person’s citizenship or immigration status, or the lack thereof</a:t>
            </a:r>
          </a:p>
          <a:p>
            <a:pPr lvl="1"/>
            <a:r>
              <a:rPr lang="en-US" sz="2200" dirty="0"/>
              <a:t>Specific language in the statute, however, excludes from eligibility students in the following visa categories:</a:t>
            </a:r>
          </a:p>
          <a:p>
            <a:pPr lvl="2"/>
            <a:r>
              <a:rPr lang="en-US" sz="2200" dirty="0"/>
              <a:t>Individuals with a current valid F, H3, J, or M visas as of the first day of enrollment </a:t>
            </a:r>
          </a:p>
          <a:p>
            <a:pPr lvl="2"/>
            <a:r>
              <a:rPr lang="en-US" sz="2200" dirty="0"/>
              <a:t>Individuals who, subsequent to enrollment, obtain a valid F, J, M, H3 visa.</a:t>
            </a:r>
          </a:p>
          <a:p>
            <a:pPr lvl="1"/>
            <a:r>
              <a:rPr lang="en-US" sz="2200" dirty="0"/>
              <a:t>Individuals with a Receipt Notice for I-485 Application for Permanent Residency are no longer held to the restrictions of their prior visa status and so would be eligible. </a:t>
            </a:r>
          </a:p>
          <a:p>
            <a:pPr lvl="1"/>
            <a:r>
              <a:rPr lang="en-US" sz="2200" dirty="0"/>
              <a:t>The status of the parent, guardian, or person standing in loco parentis filing Virginia income taxes for two years prior to the student’s enrollment is immaterial and not restricted. </a:t>
            </a:r>
          </a:p>
          <a:p>
            <a:pPr lvl="1"/>
            <a:endParaRPr lang="en-US" sz="2200" dirty="0"/>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38</a:t>
            </a:fld>
            <a:endParaRPr lang="en-US" dirty="0"/>
          </a:p>
        </p:txBody>
      </p:sp>
    </p:spTree>
    <p:extLst>
      <p:ext uri="{BB962C8B-B14F-4D97-AF65-F5344CB8AC3E}">
        <p14:creationId xmlns:p14="http://schemas.microsoft.com/office/powerpoint/2010/main" val="34041655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  SB 935 – In-state tuition for high school completers</a:t>
            </a:r>
            <a:endParaRPr lang="en-US" dirty="0"/>
          </a:p>
        </p:txBody>
      </p:sp>
      <p:sp>
        <p:nvSpPr>
          <p:cNvPr id="3" name="Content Placeholder 2"/>
          <p:cNvSpPr>
            <a:spLocks noGrp="1"/>
          </p:cNvSpPr>
          <p:nvPr>
            <p:ph idx="1"/>
          </p:nvPr>
        </p:nvSpPr>
        <p:spPr/>
        <p:txBody>
          <a:bodyPr/>
          <a:lstStyle/>
          <a:p>
            <a:endParaRPr lang="en-US" dirty="0"/>
          </a:p>
          <a:p>
            <a:endParaRPr lang="en-US" dirty="0"/>
          </a:p>
          <a:p>
            <a:r>
              <a:rPr lang="en-US" i="1" dirty="0">
                <a:solidFill>
                  <a:srgbClr val="FF0000"/>
                </a:solidFill>
              </a:rPr>
              <a:t>Information obtained in the implementation of this subdivision shall only be used or disclosed to individuals other than the student for purposes of determining in-state tuition eligibility."</a:t>
            </a:r>
            <a:endParaRPr lang="en-US"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39</a:t>
            </a:fld>
            <a:endParaRPr lang="en-US" dirty="0"/>
          </a:p>
        </p:txBody>
      </p:sp>
    </p:spTree>
    <p:extLst>
      <p:ext uri="{BB962C8B-B14F-4D97-AF65-F5344CB8AC3E}">
        <p14:creationId xmlns:p14="http://schemas.microsoft.com/office/powerpoint/2010/main" val="3845620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HB 1315 – Legal status of parent </a:t>
            </a:r>
          </a:p>
        </p:txBody>
      </p:sp>
      <p:sp>
        <p:nvSpPr>
          <p:cNvPr id="3" name="Content Placeholder 2"/>
          <p:cNvSpPr>
            <a:spLocks noGrp="1"/>
          </p:cNvSpPr>
          <p:nvPr>
            <p:ph idx="1"/>
          </p:nvPr>
        </p:nvSpPr>
        <p:spPr/>
        <p:txBody>
          <a:bodyPr/>
          <a:lstStyle/>
          <a:p>
            <a:pPr marL="0" indent="0">
              <a:buNone/>
            </a:pPr>
            <a:endParaRPr lang="en-US" i="1" dirty="0"/>
          </a:p>
          <a:p>
            <a:pPr marL="0" indent="0">
              <a:buNone/>
            </a:pPr>
            <a:r>
              <a:rPr lang="en-US" i="1" dirty="0"/>
              <a:t>23.1-503</a:t>
            </a:r>
          </a:p>
          <a:p>
            <a:pPr marL="0" indent="0">
              <a:buNone/>
            </a:pPr>
            <a:r>
              <a:rPr lang="en-US" i="1" dirty="0">
                <a:solidFill>
                  <a:srgbClr val="FF0000"/>
                </a:solidFill>
              </a:rPr>
              <a:t>J. No student shall be deemed ineligible to establish domicile and receive in-state tuition charges solely on the basis of the immigration status of his parent.</a:t>
            </a:r>
            <a:endParaRPr lang="en-US"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4</a:t>
            </a:fld>
            <a:endParaRPr lang="en-US" dirty="0"/>
          </a:p>
        </p:txBody>
      </p:sp>
    </p:spTree>
    <p:extLst>
      <p:ext uri="{BB962C8B-B14F-4D97-AF65-F5344CB8AC3E}">
        <p14:creationId xmlns:p14="http://schemas.microsoft.com/office/powerpoint/2010/main" val="25162021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  SB 935 – In-state tuition for high school completers</a:t>
            </a:r>
            <a:endParaRPr lang="en-US" dirty="0"/>
          </a:p>
        </p:txBody>
      </p:sp>
      <p:sp>
        <p:nvSpPr>
          <p:cNvPr id="3" name="Content Placeholder 2"/>
          <p:cNvSpPr>
            <a:spLocks noGrp="1"/>
          </p:cNvSpPr>
          <p:nvPr>
            <p:ph idx="1"/>
          </p:nvPr>
        </p:nvSpPr>
        <p:spPr/>
        <p:txBody>
          <a:bodyPr/>
          <a:lstStyle/>
          <a:p>
            <a:pPr marL="0" lvl="0" indent="0">
              <a:buNone/>
            </a:pPr>
            <a:r>
              <a:rPr lang="en-US" sz="2200" b="1" u="sng" dirty="0"/>
              <a:t>Protection of student information</a:t>
            </a:r>
          </a:p>
          <a:p>
            <a:pPr marL="0" lvl="0" indent="0">
              <a:buNone/>
            </a:pPr>
            <a:endParaRPr lang="en-US" sz="1200" dirty="0"/>
          </a:p>
          <a:p>
            <a:pPr lvl="0"/>
            <a:r>
              <a:rPr lang="en-US" sz="2200" dirty="0"/>
              <a:t>Institutions should gather and retain only the minimum information needed to verify eligibility under this provision.</a:t>
            </a:r>
          </a:p>
          <a:p>
            <a:pPr lvl="0"/>
            <a:endParaRPr lang="en-US" sz="1200" dirty="0"/>
          </a:p>
          <a:p>
            <a:pPr lvl="0"/>
            <a:r>
              <a:rPr lang="en-US" sz="2200" dirty="0"/>
              <a:t>Information gathered under this provision </a:t>
            </a:r>
          </a:p>
          <a:p>
            <a:pPr lvl="1"/>
            <a:r>
              <a:rPr lang="en-US" sz="2200" dirty="0"/>
              <a:t>is to be used solely for determining eligibility for in-state tuition under this provision.</a:t>
            </a:r>
          </a:p>
          <a:p>
            <a:pPr lvl="1"/>
            <a:r>
              <a:rPr lang="en-US" sz="2200" dirty="0"/>
              <a:t>May not be made available to any other person, including employees of the institution, other than the student and institutional staff necessary for administration of in-state tuition eligibility.</a:t>
            </a:r>
          </a:p>
          <a:p>
            <a:pPr lvl="1"/>
            <a:r>
              <a:rPr lang="en-US" sz="2200" dirty="0"/>
              <a:t>Any external subpoena or FOIA for such information should be reported to the institutional counsel before fulfilling the request.</a:t>
            </a:r>
          </a:p>
          <a:p>
            <a:pPr marL="0" indent="0">
              <a:buNone/>
            </a:pPr>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40</a:t>
            </a:fld>
            <a:endParaRPr lang="en-US" dirty="0"/>
          </a:p>
        </p:txBody>
      </p:sp>
    </p:spTree>
    <p:extLst>
      <p:ext uri="{BB962C8B-B14F-4D97-AF65-F5344CB8AC3E}">
        <p14:creationId xmlns:p14="http://schemas.microsoft.com/office/powerpoint/2010/main" val="16687273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  SB 935 – In-state tuition for high school completers</a:t>
            </a:r>
            <a:endParaRPr lang="en-US" dirty="0"/>
          </a:p>
        </p:txBody>
      </p:sp>
      <p:sp>
        <p:nvSpPr>
          <p:cNvPr id="3" name="Content Placeholder 2"/>
          <p:cNvSpPr>
            <a:spLocks noGrp="1"/>
          </p:cNvSpPr>
          <p:nvPr>
            <p:ph idx="1"/>
          </p:nvPr>
        </p:nvSpPr>
        <p:spPr/>
        <p:txBody>
          <a:bodyPr>
            <a:noAutofit/>
          </a:bodyPr>
          <a:lstStyle/>
          <a:p>
            <a:pPr marL="0" indent="0">
              <a:buNone/>
            </a:pPr>
            <a:r>
              <a:rPr lang="en-US" sz="2200" b="1" u="sng" dirty="0"/>
              <a:t>Administrative guidance:</a:t>
            </a:r>
            <a:endParaRPr lang="en-US" sz="2200" dirty="0"/>
          </a:p>
          <a:p>
            <a:pPr lvl="0"/>
            <a:r>
              <a:rPr lang="en-US" sz="2200" dirty="0"/>
              <a:t>Institutions should combine this provision into the standard application for in-state tuition or make clear reference to an alternate application. Students should not be required to complete the domicile review process prior to consideration under this provision.</a:t>
            </a:r>
          </a:p>
          <a:p>
            <a:pPr lvl="0"/>
            <a:r>
              <a:rPr lang="en-US" sz="2200" dirty="0"/>
              <a:t>Students are not required to provide a reason for seeking eligibility for in-state tuition under this provision rather than the domicile review process.</a:t>
            </a:r>
          </a:p>
          <a:p>
            <a:pPr lvl="0"/>
            <a:r>
              <a:rPr lang="en-US" sz="2200" dirty="0"/>
              <a:t>The law is effective July 1, 2020 and is applicable to all new students enrolling for terms beginning on or after July 1, 2020 as well as all current or previously enrolled students. This provision does not require or permit any retroactive adjustment from out-of-state to in-state tuition for any term beginning prior to July 1, 2020.</a:t>
            </a:r>
          </a:p>
          <a:p>
            <a:pPr lvl="0"/>
            <a:r>
              <a:rPr lang="en-US" sz="2200" dirty="0"/>
              <a:t>This provision provides access to in-state tuition if the student meets the eligibility criteria but not access to state financial aid.</a:t>
            </a:r>
          </a:p>
        </p:txBody>
      </p:sp>
      <p:sp>
        <p:nvSpPr>
          <p:cNvPr id="4" name="Slide Number Placeholder 3"/>
          <p:cNvSpPr>
            <a:spLocks noGrp="1"/>
          </p:cNvSpPr>
          <p:nvPr>
            <p:ph type="sldNum" sz="quarter" idx="12"/>
          </p:nvPr>
        </p:nvSpPr>
        <p:spPr/>
        <p:txBody>
          <a:bodyPr/>
          <a:lstStyle/>
          <a:p>
            <a:fld id="{0DCDF646-9D17-42DB-878F-8E341697D5FE}" type="slidenum">
              <a:rPr lang="en-US" smtClean="0"/>
              <a:t>41</a:t>
            </a:fld>
            <a:endParaRPr lang="en-US" dirty="0"/>
          </a:p>
        </p:txBody>
      </p:sp>
    </p:spTree>
    <p:extLst>
      <p:ext uri="{BB962C8B-B14F-4D97-AF65-F5344CB8AC3E}">
        <p14:creationId xmlns:p14="http://schemas.microsoft.com/office/powerpoint/2010/main" val="31762690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  SB 935 – In-state tuition for high school completers</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Questions</a:t>
            </a:r>
          </a:p>
        </p:txBody>
      </p:sp>
      <p:sp>
        <p:nvSpPr>
          <p:cNvPr id="4" name="Slide Number Placeholder 3"/>
          <p:cNvSpPr>
            <a:spLocks noGrp="1"/>
          </p:cNvSpPr>
          <p:nvPr>
            <p:ph type="sldNum" sz="quarter" idx="12"/>
          </p:nvPr>
        </p:nvSpPr>
        <p:spPr/>
        <p:txBody>
          <a:bodyPr/>
          <a:lstStyle/>
          <a:p>
            <a:fld id="{0DCDF646-9D17-42DB-878F-8E341697D5FE}" type="slidenum">
              <a:rPr lang="en-US" smtClean="0"/>
              <a:t>42</a:t>
            </a:fld>
            <a:endParaRPr lang="en-US" dirty="0"/>
          </a:p>
        </p:txBody>
      </p:sp>
    </p:spTree>
    <p:extLst>
      <p:ext uri="{BB962C8B-B14F-4D97-AF65-F5344CB8AC3E}">
        <p14:creationId xmlns:p14="http://schemas.microsoft.com/office/powerpoint/2010/main" val="138904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1315 – Legal status of parent </a:t>
            </a:r>
            <a:endParaRPr lang="en-US" dirty="0"/>
          </a:p>
        </p:txBody>
      </p:sp>
      <p:sp>
        <p:nvSpPr>
          <p:cNvPr id="3" name="Content Placeholder 2"/>
          <p:cNvSpPr>
            <a:spLocks noGrp="1"/>
          </p:cNvSpPr>
          <p:nvPr>
            <p:ph idx="1"/>
          </p:nvPr>
        </p:nvSpPr>
        <p:spPr>
          <a:xfrm>
            <a:off x="838200" y="1582220"/>
            <a:ext cx="10515600" cy="5224409"/>
          </a:xfrm>
        </p:spPr>
        <p:txBody>
          <a:bodyPr>
            <a:noAutofit/>
          </a:bodyPr>
          <a:lstStyle/>
          <a:p>
            <a:pPr marL="0" indent="0">
              <a:buNone/>
            </a:pPr>
            <a:r>
              <a:rPr lang="en-US" sz="2400" dirty="0"/>
              <a:t>This bill codifies current guidance. </a:t>
            </a:r>
          </a:p>
          <a:p>
            <a:pPr marL="0" indent="0">
              <a:buNone/>
            </a:pPr>
            <a:endParaRPr lang="en-US" sz="500" dirty="0"/>
          </a:p>
          <a:p>
            <a:pPr marL="0" indent="0">
              <a:buNone/>
            </a:pPr>
            <a:r>
              <a:rPr lang="en-US" sz="2200" b="1" dirty="0"/>
              <a:t>Previous guidance:</a:t>
            </a:r>
          </a:p>
          <a:p>
            <a:pPr lvl="0"/>
            <a:r>
              <a:rPr lang="en-US" sz="2200" dirty="0"/>
              <a:t>Institutions should practice sensitivity when a student declines to answer the parent’s citizenship question and realize it is </a:t>
            </a:r>
            <a:r>
              <a:rPr lang="en-US" sz="2200" i="1" dirty="0"/>
              <a:t>possible</a:t>
            </a:r>
            <a:r>
              <a:rPr lang="en-US" sz="2200" dirty="0"/>
              <a:t> that the parent is undocumented. Recommended follow up is by phone, when possible.</a:t>
            </a:r>
          </a:p>
          <a:p>
            <a:pPr lvl="0"/>
            <a:r>
              <a:rPr lang="en-US" sz="2200" dirty="0"/>
              <a:t>If the parent is undocumented or otherwise has a status that is ineligible to demonstrate domicile, the institution should consider whether the dependent student is able to demonstrate his/her own domicile and gain access to in-state tuition eligibility. </a:t>
            </a:r>
          </a:p>
          <a:p>
            <a:pPr lvl="1"/>
            <a:r>
              <a:rPr lang="en-US" sz="2200" dirty="0"/>
              <a:t>No student should be deemed ineligible to establish domicile and, therefore, assigned out-of-state status due solely to the parent’s immigration status (or lack thereof).</a:t>
            </a:r>
          </a:p>
          <a:p>
            <a:pPr lvl="1"/>
            <a:r>
              <a:rPr lang="en-US" sz="2200" dirty="0"/>
              <a:t>See previous guidance for DACA students, which is also applicable to US Citizen dependents and may be applicable to any other domicile-eligible status that a student might hold.</a:t>
            </a:r>
          </a:p>
        </p:txBody>
      </p:sp>
      <p:sp>
        <p:nvSpPr>
          <p:cNvPr id="4" name="Slide Number Placeholder 3"/>
          <p:cNvSpPr>
            <a:spLocks noGrp="1"/>
          </p:cNvSpPr>
          <p:nvPr>
            <p:ph type="sldNum" sz="quarter" idx="12"/>
          </p:nvPr>
        </p:nvSpPr>
        <p:spPr/>
        <p:txBody>
          <a:bodyPr/>
          <a:lstStyle/>
          <a:p>
            <a:fld id="{0DCDF646-9D17-42DB-878F-8E341697D5FE}" type="slidenum">
              <a:rPr lang="en-US" smtClean="0"/>
              <a:t>5</a:t>
            </a:fld>
            <a:endParaRPr lang="en-US" dirty="0"/>
          </a:p>
        </p:txBody>
      </p:sp>
    </p:spTree>
    <p:extLst>
      <p:ext uri="{BB962C8B-B14F-4D97-AF65-F5344CB8AC3E}">
        <p14:creationId xmlns:p14="http://schemas.microsoft.com/office/powerpoint/2010/main" val="286173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1315 – Legal status of parent </a:t>
            </a:r>
            <a:endParaRPr lang="en-US" dirty="0"/>
          </a:p>
        </p:txBody>
      </p:sp>
      <p:sp>
        <p:nvSpPr>
          <p:cNvPr id="3" name="Content Placeholder 2"/>
          <p:cNvSpPr>
            <a:spLocks noGrp="1"/>
          </p:cNvSpPr>
          <p:nvPr>
            <p:ph idx="1"/>
          </p:nvPr>
        </p:nvSpPr>
        <p:spPr/>
        <p:txBody>
          <a:bodyPr>
            <a:normAutofit/>
          </a:bodyPr>
          <a:lstStyle/>
          <a:p>
            <a:pPr lvl="0"/>
            <a:r>
              <a:rPr lang="en-US" sz="2400" dirty="0"/>
              <a:t>When determining the student’s domicile, it may be necessary to collect household information to verify whether the student resides primarily for educational purposes (such as having recently moved from out-of-state) as most documentation may be in the parent’s name. </a:t>
            </a:r>
          </a:p>
          <a:p>
            <a:pPr lvl="0"/>
            <a:r>
              <a:rPr lang="en-US" sz="2400" dirty="0"/>
              <a:t>Such documentation is permitted to be gathered. However, only the minimum information about the parent’s legal status (for purposes of confirming whether to use the student’s domicile) should be collected or stored. </a:t>
            </a:r>
          </a:p>
          <a:p>
            <a:pPr lvl="0"/>
            <a:endParaRPr lang="en-US" sz="1400" dirty="0"/>
          </a:p>
          <a:p>
            <a:pPr lvl="0"/>
            <a:r>
              <a:rPr lang="en-US" sz="2400" dirty="0"/>
              <a:t>Those determined to be domiciled in Virginia may be considered for state financial aid.</a:t>
            </a: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6</a:t>
            </a:fld>
            <a:endParaRPr lang="en-US" dirty="0"/>
          </a:p>
        </p:txBody>
      </p:sp>
    </p:spTree>
    <p:extLst>
      <p:ext uri="{BB962C8B-B14F-4D97-AF65-F5344CB8AC3E}">
        <p14:creationId xmlns:p14="http://schemas.microsoft.com/office/powerpoint/2010/main" val="1194391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1315 – Legal status of parent </a:t>
            </a:r>
            <a:endParaRPr lang="en-US" dirty="0"/>
          </a:p>
        </p:txBody>
      </p:sp>
      <p:sp>
        <p:nvSpPr>
          <p:cNvPr id="3" name="Content Placeholder 2"/>
          <p:cNvSpPr>
            <a:spLocks noGrp="1"/>
          </p:cNvSpPr>
          <p:nvPr>
            <p:ph idx="1"/>
          </p:nvPr>
        </p:nvSpPr>
        <p:spPr/>
        <p:txBody>
          <a:bodyPr/>
          <a:lstStyle/>
          <a:p>
            <a:endParaRPr lang="en-US" dirty="0"/>
          </a:p>
          <a:p>
            <a:endParaRPr lang="en-US" dirty="0"/>
          </a:p>
          <a:p>
            <a:endParaRPr lang="en-US" dirty="0"/>
          </a:p>
          <a:p>
            <a:pPr marL="0" indent="0" algn="ctr">
              <a:buNone/>
            </a:pPr>
            <a:r>
              <a:rPr lang="en-US" dirty="0"/>
              <a:t>Questions</a:t>
            </a:r>
          </a:p>
        </p:txBody>
      </p:sp>
      <p:sp>
        <p:nvSpPr>
          <p:cNvPr id="4" name="Slide Number Placeholder 3"/>
          <p:cNvSpPr>
            <a:spLocks noGrp="1"/>
          </p:cNvSpPr>
          <p:nvPr>
            <p:ph type="sldNum" sz="quarter" idx="12"/>
          </p:nvPr>
        </p:nvSpPr>
        <p:spPr/>
        <p:txBody>
          <a:bodyPr/>
          <a:lstStyle/>
          <a:p>
            <a:fld id="{0DCDF646-9D17-42DB-878F-8E341697D5FE}" type="slidenum">
              <a:rPr lang="en-US" smtClean="0"/>
              <a:t>7</a:t>
            </a:fld>
            <a:endParaRPr lang="en-US" dirty="0"/>
          </a:p>
        </p:txBody>
      </p:sp>
    </p:spTree>
    <p:extLst>
      <p:ext uri="{BB962C8B-B14F-4D97-AF65-F5344CB8AC3E}">
        <p14:creationId xmlns:p14="http://schemas.microsoft.com/office/powerpoint/2010/main" val="283277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Effective date for all new provisions</a:t>
            </a:r>
          </a:p>
        </p:txBody>
      </p:sp>
      <p:sp>
        <p:nvSpPr>
          <p:cNvPr id="3" name="Content Placeholder 2"/>
          <p:cNvSpPr>
            <a:spLocks noGrp="1"/>
          </p:cNvSpPr>
          <p:nvPr>
            <p:ph idx="1"/>
          </p:nvPr>
        </p:nvSpPr>
        <p:spPr/>
        <p:txBody>
          <a:bodyPr>
            <a:normAutofit/>
          </a:bodyPr>
          <a:lstStyle/>
          <a:p>
            <a:pPr marL="0" lvl="0" indent="0">
              <a:buNone/>
            </a:pPr>
            <a:r>
              <a:rPr lang="en-US" sz="2400" dirty="0"/>
              <a:t>The following provisions are applicable to terms beginning on or after July 1, 2020 only.</a:t>
            </a:r>
          </a:p>
          <a:p>
            <a:pPr marL="0" lvl="0" indent="0">
              <a:buNone/>
            </a:pPr>
            <a:endParaRPr lang="en-US" sz="1400" dirty="0"/>
          </a:p>
          <a:p>
            <a:pPr marL="0" lvl="0" indent="0">
              <a:buNone/>
            </a:pPr>
            <a:r>
              <a:rPr lang="en-US" sz="2400" dirty="0"/>
              <a:t>New students whose initial enrollment at the institution begins on or after July 1, 2020 may be considered under any of these provisions.</a:t>
            </a:r>
          </a:p>
          <a:p>
            <a:pPr marL="0" lvl="0" indent="0">
              <a:buNone/>
            </a:pPr>
            <a:endParaRPr lang="en-US" sz="1400" dirty="0"/>
          </a:p>
          <a:p>
            <a:pPr marL="0" lvl="0" indent="0">
              <a:buNone/>
            </a:pPr>
            <a:r>
              <a:rPr lang="en-US" sz="2400" dirty="0"/>
              <a:t>Existing and returning students otherwise charged out-of-state tuition in 2019-20 (or before) can be considered for reclassification to in-state tuition for the 2020-21 (or after) award year. The responsibility for filing of reclassification falls on the student, though institutions are </a:t>
            </a:r>
            <a:r>
              <a:rPr lang="en-US" sz="2400" u="sng" dirty="0"/>
              <a:t>strongly</a:t>
            </a:r>
            <a:r>
              <a:rPr lang="en-US" sz="2400" dirty="0"/>
              <a:t> encouraged to be proactive.</a:t>
            </a:r>
          </a:p>
        </p:txBody>
      </p:sp>
      <p:sp>
        <p:nvSpPr>
          <p:cNvPr id="4" name="Slide Number Placeholder 3"/>
          <p:cNvSpPr>
            <a:spLocks noGrp="1"/>
          </p:cNvSpPr>
          <p:nvPr>
            <p:ph type="sldNum" sz="quarter" idx="12"/>
          </p:nvPr>
        </p:nvSpPr>
        <p:spPr/>
        <p:txBody>
          <a:bodyPr/>
          <a:lstStyle/>
          <a:p>
            <a:fld id="{0DCDF646-9D17-42DB-878F-8E341697D5FE}" type="slidenum">
              <a:rPr lang="en-US" smtClean="0"/>
              <a:t>8</a:t>
            </a:fld>
            <a:endParaRPr lang="en-US" dirty="0"/>
          </a:p>
        </p:txBody>
      </p:sp>
    </p:spTree>
    <p:extLst>
      <p:ext uri="{BB962C8B-B14F-4D97-AF65-F5344CB8AC3E}">
        <p14:creationId xmlns:p14="http://schemas.microsoft.com/office/powerpoint/2010/main" val="190395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HB 447 – Dependents of active duty military members</a:t>
            </a:r>
          </a:p>
        </p:txBody>
      </p:sp>
      <p:sp>
        <p:nvSpPr>
          <p:cNvPr id="3" name="Content Placeholder 2"/>
          <p:cNvSpPr>
            <a:spLocks noGrp="1"/>
          </p:cNvSpPr>
          <p:nvPr>
            <p:ph idx="1"/>
          </p:nvPr>
        </p:nvSpPr>
        <p:spPr>
          <a:xfrm>
            <a:off x="838200" y="1825624"/>
            <a:ext cx="10515600" cy="4796069"/>
          </a:xfrm>
        </p:spPr>
        <p:txBody>
          <a:bodyPr>
            <a:normAutofit fontScale="92500" lnSpcReduction="20000"/>
          </a:bodyPr>
          <a:lstStyle/>
          <a:p>
            <a:pPr marL="0" indent="0">
              <a:buNone/>
            </a:pPr>
            <a:r>
              <a:rPr lang="en-US" dirty="0">
                <a:effectLst/>
              </a:rPr>
              <a:t>§ </a:t>
            </a:r>
            <a:r>
              <a:rPr lang="en-US" dirty="0">
                <a:effectLst/>
                <a:hlinkClick r:id="rId2"/>
              </a:rPr>
              <a:t>23.1-505</a:t>
            </a:r>
            <a:r>
              <a:rPr lang="en-US" dirty="0">
                <a:effectLst/>
              </a:rPr>
              <a:t>. Determination of domicile; exception; dependents of certain active duty military personnel, etc.</a:t>
            </a:r>
          </a:p>
          <a:p>
            <a:r>
              <a:rPr lang="en-US" dirty="0">
                <a:effectLst/>
              </a:rPr>
              <a:t>C. All such dependents shall be afforded the same educational benefits as any other individual who is eligible for in-state tuition pursuant to § </a:t>
            </a:r>
            <a:r>
              <a:rPr lang="en-US" dirty="0">
                <a:effectLst/>
                <a:hlinkClick r:id="rId3"/>
              </a:rPr>
              <a:t>23.1-502</a:t>
            </a:r>
            <a:r>
              <a:rPr lang="en-US" dirty="0">
                <a:effectLst/>
              </a:rPr>
              <a:t>. Such dependents are eligible for such benefits, including in-state tuition status, for as long as they are continuously enrolled in a public institution of higher education or private institution of higher education or have transferred between public institutions of higher education or private institutions of higher education or from an undergraduate degree program to a graduate degree program at a public institution of higher education or private institution of higher education, regardless of any change of duty station or residence of the military service member.</a:t>
            </a:r>
            <a:r>
              <a:rPr lang="en-US" i="1" dirty="0">
                <a:effectLst/>
              </a:rPr>
              <a:t> </a:t>
            </a:r>
            <a:r>
              <a:rPr lang="en-US" i="1" dirty="0">
                <a:solidFill>
                  <a:srgbClr val="FF0000"/>
                </a:solidFill>
                <a:effectLst/>
              </a:rPr>
              <a:t>Such continuous enrollment requirement shall be waived if the dependent verifies that a break of no longer than one year was required in order to support a spouse or parent on orders for a change of duty assignment or location.</a:t>
            </a:r>
            <a:endParaRPr lang="en-US" dirty="0">
              <a:solidFill>
                <a:srgbClr val="FF0000"/>
              </a:solidFill>
              <a:effectLst/>
            </a:endParaRP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9</a:t>
            </a:fld>
            <a:endParaRPr lang="en-US" dirty="0"/>
          </a:p>
        </p:txBody>
      </p:sp>
    </p:spTree>
    <p:extLst>
      <p:ext uri="{BB962C8B-B14F-4D97-AF65-F5344CB8AC3E}">
        <p14:creationId xmlns:p14="http://schemas.microsoft.com/office/powerpoint/2010/main" val="1397871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455</TotalTime>
  <Words>4028</Words>
  <Application>Microsoft Office PowerPoint</Application>
  <PresentationFormat>Widescreen</PresentationFormat>
  <Paragraphs>323</Paragraphs>
  <Slides>42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Arial</vt:lpstr>
      <vt:lpstr>Calibri</vt:lpstr>
      <vt:lpstr>Calibri Light</vt:lpstr>
      <vt:lpstr>Courier New</vt:lpstr>
      <vt:lpstr>Symbol</vt:lpstr>
      <vt:lpstr>Times New Roman</vt:lpstr>
      <vt:lpstr>Wingdings</vt:lpstr>
      <vt:lpstr>Office Theme</vt:lpstr>
      <vt:lpstr>Domicile Workshop New Legislation</vt:lpstr>
      <vt:lpstr>Explanation of guidance</vt:lpstr>
      <vt:lpstr>Private institutions</vt:lpstr>
      <vt:lpstr>HB 1315 – Legal status of parent </vt:lpstr>
      <vt:lpstr>HB 1315 – Legal status of parent </vt:lpstr>
      <vt:lpstr>HB 1315 – Legal status of parent </vt:lpstr>
      <vt:lpstr>HB 1315 – Legal status of parent </vt:lpstr>
      <vt:lpstr>Effective date for all new provisions</vt:lpstr>
      <vt:lpstr>HB 447 – Dependents of active duty military members</vt:lpstr>
      <vt:lpstr>HB 447 – Dependents of active duty military members</vt:lpstr>
      <vt:lpstr>HB 447 – Dependents of active duty military members</vt:lpstr>
      <vt:lpstr>Eligibility for financial aid</vt:lpstr>
      <vt:lpstr>HB 1179 – Refugees and Special Immigrant Visas </vt:lpstr>
      <vt:lpstr>HB 1179 – Refugees and Special Immigrant Visas </vt:lpstr>
      <vt:lpstr>HB 1179 – Refugees and Special Immigrant Visas </vt:lpstr>
      <vt:lpstr>HB 1179 – Refugees and Special Immigrant Visas </vt:lpstr>
      <vt:lpstr>SB 462 - Military members paying Virginia tax for ten years</vt:lpstr>
      <vt:lpstr>SB 462 - Military members paying Virginia tax for ten years</vt:lpstr>
      <vt:lpstr>SB 462 - Military members paying Virginia tax for ten years</vt:lpstr>
      <vt:lpstr>SB 462 - Military members paying Virginia tax for ten years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VITA Program</dc:creator>
  <cp:lastModifiedBy>Sarah Lindberg (slindber)</cp:lastModifiedBy>
  <cp:revision>47</cp:revision>
  <dcterms:created xsi:type="dcterms:W3CDTF">2020-06-15T19:22:07Z</dcterms:created>
  <dcterms:modified xsi:type="dcterms:W3CDTF">2020-06-24T21:16:55Z</dcterms:modified>
</cp:coreProperties>
</file>